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39"/>
  </p:notesMasterIdLst>
  <p:sldIdLst>
    <p:sldId id="256" r:id="rId2"/>
    <p:sldId id="382" r:id="rId3"/>
    <p:sldId id="384" r:id="rId4"/>
    <p:sldId id="405" r:id="rId5"/>
    <p:sldId id="401" r:id="rId6"/>
    <p:sldId id="406" r:id="rId7"/>
    <p:sldId id="407" r:id="rId8"/>
    <p:sldId id="408" r:id="rId9"/>
    <p:sldId id="409" r:id="rId10"/>
    <p:sldId id="410" r:id="rId11"/>
    <p:sldId id="411" r:id="rId12"/>
    <p:sldId id="412" r:id="rId13"/>
    <p:sldId id="413" r:id="rId14"/>
    <p:sldId id="414" r:id="rId15"/>
    <p:sldId id="415" r:id="rId16"/>
    <p:sldId id="416" r:id="rId17"/>
    <p:sldId id="417" r:id="rId18"/>
    <p:sldId id="418" r:id="rId19"/>
    <p:sldId id="419" r:id="rId20"/>
    <p:sldId id="420" r:id="rId21"/>
    <p:sldId id="421" r:id="rId22"/>
    <p:sldId id="422" r:id="rId23"/>
    <p:sldId id="423" r:id="rId24"/>
    <p:sldId id="424" r:id="rId25"/>
    <p:sldId id="425" r:id="rId26"/>
    <p:sldId id="426" r:id="rId27"/>
    <p:sldId id="427" r:id="rId28"/>
    <p:sldId id="428" r:id="rId29"/>
    <p:sldId id="429" r:id="rId30"/>
    <p:sldId id="430" r:id="rId31"/>
    <p:sldId id="431" r:id="rId32"/>
    <p:sldId id="432" r:id="rId33"/>
    <p:sldId id="433" r:id="rId34"/>
    <p:sldId id="434" r:id="rId35"/>
    <p:sldId id="435" r:id="rId36"/>
    <p:sldId id="436" r:id="rId37"/>
    <p:sldId id="437"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35" autoAdjust="0"/>
    <p:restoredTop sz="99112" autoAdjust="0"/>
  </p:normalViewPr>
  <p:slideViewPr>
    <p:cSldViewPr>
      <p:cViewPr>
        <p:scale>
          <a:sx n="75" d="100"/>
          <a:sy n="75" d="100"/>
        </p:scale>
        <p:origin x="-1128"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0B3F3E-8052-400C-8D6F-7B8BFAFB18AD}" type="doc">
      <dgm:prSet loTypeId="urn:microsoft.com/office/officeart/2005/8/layout/venn1" loCatId="relationship" qsTypeId="urn:microsoft.com/office/officeart/2005/8/quickstyle/simple5" qsCatId="simple" csTypeId="urn:microsoft.com/office/officeart/2005/8/colors/accent1_2" csCatId="accent1" phldr="1"/>
      <dgm:spPr/>
    </dgm:pt>
    <dgm:pt modelId="{6DD77177-8559-45BA-A716-438DCFF4DEBA}">
      <dgm:prSet phldrT="[Text]" custT="1"/>
      <dgm:spPr/>
      <dgm:t>
        <a:bodyPr/>
        <a:lstStyle/>
        <a:p>
          <a:r>
            <a:rPr lang="en-AU" sz="3200" b="1" dirty="0" smtClean="0">
              <a:solidFill>
                <a:schemeClr val="accent6">
                  <a:lumMod val="60000"/>
                  <a:lumOff val="40000"/>
                </a:schemeClr>
              </a:solidFill>
            </a:rPr>
            <a:t>Mental Health</a:t>
          </a:r>
          <a:endParaRPr lang="en-AU" sz="3200" b="1" dirty="0">
            <a:solidFill>
              <a:schemeClr val="accent6">
                <a:lumMod val="60000"/>
                <a:lumOff val="40000"/>
              </a:schemeClr>
            </a:solidFill>
          </a:endParaRPr>
        </a:p>
      </dgm:t>
    </dgm:pt>
    <dgm:pt modelId="{B5E0E515-6F4D-4A8F-AAF2-0100432EF446}" type="parTrans" cxnId="{A115CB67-C01E-44D3-BF0E-CFB0615586E4}">
      <dgm:prSet/>
      <dgm:spPr/>
      <dgm:t>
        <a:bodyPr/>
        <a:lstStyle/>
        <a:p>
          <a:endParaRPr lang="en-AU"/>
        </a:p>
      </dgm:t>
    </dgm:pt>
    <dgm:pt modelId="{F5F0AE37-F479-4D9E-ADB3-CB7493AF2E28}" type="sibTrans" cxnId="{A115CB67-C01E-44D3-BF0E-CFB0615586E4}">
      <dgm:prSet/>
      <dgm:spPr/>
      <dgm:t>
        <a:bodyPr/>
        <a:lstStyle/>
        <a:p>
          <a:endParaRPr lang="en-AU"/>
        </a:p>
      </dgm:t>
    </dgm:pt>
    <dgm:pt modelId="{6E12B4A6-7700-4C09-8D71-80247DCEDCBA}">
      <dgm:prSet phldrT="[Text]" custT="1"/>
      <dgm:spPr/>
      <dgm:t>
        <a:bodyPr/>
        <a:lstStyle/>
        <a:p>
          <a:r>
            <a:rPr lang="en-AU" sz="3200" b="1" dirty="0" smtClean="0">
              <a:solidFill>
                <a:schemeClr val="accent6">
                  <a:lumMod val="60000"/>
                  <a:lumOff val="40000"/>
                </a:schemeClr>
              </a:solidFill>
            </a:rPr>
            <a:t>Social Health</a:t>
          </a:r>
          <a:r>
            <a:rPr lang="en-AU" sz="6600" b="1" dirty="0" smtClean="0">
              <a:solidFill>
                <a:schemeClr val="accent6">
                  <a:lumMod val="60000"/>
                  <a:lumOff val="40000"/>
                </a:schemeClr>
              </a:solidFill>
            </a:rPr>
            <a:t> </a:t>
          </a:r>
          <a:endParaRPr lang="en-AU" sz="6600" b="1" dirty="0">
            <a:solidFill>
              <a:schemeClr val="accent6">
                <a:lumMod val="60000"/>
                <a:lumOff val="40000"/>
              </a:schemeClr>
            </a:solidFill>
          </a:endParaRPr>
        </a:p>
      </dgm:t>
    </dgm:pt>
    <dgm:pt modelId="{351C036B-494C-43F4-BF4A-280961A997FB}" type="parTrans" cxnId="{A7C58839-8F35-4F6B-BF2D-7AA2E9D94337}">
      <dgm:prSet/>
      <dgm:spPr/>
      <dgm:t>
        <a:bodyPr/>
        <a:lstStyle/>
        <a:p>
          <a:endParaRPr lang="en-AU"/>
        </a:p>
      </dgm:t>
    </dgm:pt>
    <dgm:pt modelId="{955FFDAA-449C-49CB-80E5-25EEFBB65207}" type="sibTrans" cxnId="{A7C58839-8F35-4F6B-BF2D-7AA2E9D94337}">
      <dgm:prSet/>
      <dgm:spPr/>
      <dgm:t>
        <a:bodyPr/>
        <a:lstStyle/>
        <a:p>
          <a:endParaRPr lang="en-AU"/>
        </a:p>
      </dgm:t>
    </dgm:pt>
    <dgm:pt modelId="{E467C4CB-AB1B-4DAC-83CC-5B9A1A4906D3}">
      <dgm:prSet phldrT="[Text]" custT="1"/>
      <dgm:spPr/>
      <dgm:t>
        <a:bodyPr/>
        <a:lstStyle/>
        <a:p>
          <a:r>
            <a:rPr lang="en-AU" sz="3200" b="1" dirty="0" smtClean="0">
              <a:solidFill>
                <a:schemeClr val="accent6">
                  <a:lumMod val="60000"/>
                  <a:lumOff val="40000"/>
                </a:schemeClr>
              </a:solidFill>
            </a:rPr>
            <a:t>Physical Health</a:t>
          </a:r>
          <a:endParaRPr lang="en-AU" sz="3200" b="1" dirty="0">
            <a:solidFill>
              <a:schemeClr val="accent6">
                <a:lumMod val="60000"/>
                <a:lumOff val="40000"/>
              </a:schemeClr>
            </a:solidFill>
          </a:endParaRPr>
        </a:p>
      </dgm:t>
    </dgm:pt>
    <dgm:pt modelId="{E14187D7-0F21-4B29-992D-8B8D41EF2E24}" type="parTrans" cxnId="{EB4A2AC0-E965-4B0E-9DE8-A32F5D9AF25C}">
      <dgm:prSet/>
      <dgm:spPr/>
      <dgm:t>
        <a:bodyPr/>
        <a:lstStyle/>
        <a:p>
          <a:endParaRPr lang="en-AU"/>
        </a:p>
      </dgm:t>
    </dgm:pt>
    <dgm:pt modelId="{10FEA63E-23CB-4BD4-826B-53884D57DD96}" type="sibTrans" cxnId="{EB4A2AC0-E965-4B0E-9DE8-A32F5D9AF25C}">
      <dgm:prSet/>
      <dgm:spPr/>
      <dgm:t>
        <a:bodyPr/>
        <a:lstStyle/>
        <a:p>
          <a:endParaRPr lang="en-AU"/>
        </a:p>
      </dgm:t>
    </dgm:pt>
    <dgm:pt modelId="{7629F3C6-C9F0-4899-B840-C30F578562C9}" type="pres">
      <dgm:prSet presAssocID="{C00B3F3E-8052-400C-8D6F-7B8BFAFB18AD}" presName="compositeShape" presStyleCnt="0">
        <dgm:presLayoutVars>
          <dgm:chMax val="7"/>
          <dgm:dir/>
          <dgm:resizeHandles val="exact"/>
        </dgm:presLayoutVars>
      </dgm:prSet>
      <dgm:spPr/>
    </dgm:pt>
    <dgm:pt modelId="{00D6105F-2544-453D-A4EE-F8AE04F5FDCB}" type="pres">
      <dgm:prSet presAssocID="{6DD77177-8559-45BA-A716-438DCFF4DEBA}" presName="circ1" presStyleLbl="vennNode1" presStyleIdx="0" presStyleCnt="3"/>
      <dgm:spPr/>
      <dgm:t>
        <a:bodyPr/>
        <a:lstStyle/>
        <a:p>
          <a:endParaRPr lang="en-AU"/>
        </a:p>
      </dgm:t>
    </dgm:pt>
    <dgm:pt modelId="{6ED3C810-80FC-4F47-927D-364223F2458C}" type="pres">
      <dgm:prSet presAssocID="{6DD77177-8559-45BA-A716-438DCFF4DEBA}" presName="circ1Tx" presStyleLbl="revTx" presStyleIdx="0" presStyleCnt="0">
        <dgm:presLayoutVars>
          <dgm:chMax val="0"/>
          <dgm:chPref val="0"/>
          <dgm:bulletEnabled val="1"/>
        </dgm:presLayoutVars>
      </dgm:prSet>
      <dgm:spPr/>
      <dgm:t>
        <a:bodyPr/>
        <a:lstStyle/>
        <a:p>
          <a:endParaRPr lang="en-AU"/>
        </a:p>
      </dgm:t>
    </dgm:pt>
    <dgm:pt modelId="{EC8FE95A-DC9E-431E-A669-1591697C95E0}" type="pres">
      <dgm:prSet presAssocID="{6E12B4A6-7700-4C09-8D71-80247DCEDCBA}" presName="circ2" presStyleLbl="vennNode1" presStyleIdx="1" presStyleCnt="3" custLinFactNeighborX="1809" custLinFactNeighborY="2095"/>
      <dgm:spPr/>
      <dgm:t>
        <a:bodyPr/>
        <a:lstStyle/>
        <a:p>
          <a:endParaRPr lang="en-AU"/>
        </a:p>
      </dgm:t>
    </dgm:pt>
    <dgm:pt modelId="{74EC9E8F-7984-4DE6-B55F-3255705947AC}" type="pres">
      <dgm:prSet presAssocID="{6E12B4A6-7700-4C09-8D71-80247DCEDCBA}" presName="circ2Tx" presStyleLbl="revTx" presStyleIdx="0" presStyleCnt="0">
        <dgm:presLayoutVars>
          <dgm:chMax val="0"/>
          <dgm:chPref val="0"/>
          <dgm:bulletEnabled val="1"/>
        </dgm:presLayoutVars>
      </dgm:prSet>
      <dgm:spPr/>
      <dgm:t>
        <a:bodyPr/>
        <a:lstStyle/>
        <a:p>
          <a:endParaRPr lang="en-AU"/>
        </a:p>
      </dgm:t>
    </dgm:pt>
    <dgm:pt modelId="{F102A5D0-E355-4FEB-9A0E-145C9658D5E4}" type="pres">
      <dgm:prSet presAssocID="{E467C4CB-AB1B-4DAC-83CC-5B9A1A4906D3}" presName="circ3" presStyleLbl="vennNode1" presStyleIdx="2" presStyleCnt="3"/>
      <dgm:spPr/>
      <dgm:t>
        <a:bodyPr/>
        <a:lstStyle/>
        <a:p>
          <a:endParaRPr lang="en-AU"/>
        </a:p>
      </dgm:t>
    </dgm:pt>
    <dgm:pt modelId="{BA0BDE8C-C163-4DAC-8037-A61606DFB91D}" type="pres">
      <dgm:prSet presAssocID="{E467C4CB-AB1B-4DAC-83CC-5B9A1A4906D3}" presName="circ3Tx" presStyleLbl="revTx" presStyleIdx="0" presStyleCnt="0">
        <dgm:presLayoutVars>
          <dgm:chMax val="0"/>
          <dgm:chPref val="0"/>
          <dgm:bulletEnabled val="1"/>
        </dgm:presLayoutVars>
      </dgm:prSet>
      <dgm:spPr/>
      <dgm:t>
        <a:bodyPr/>
        <a:lstStyle/>
        <a:p>
          <a:endParaRPr lang="en-AU"/>
        </a:p>
      </dgm:t>
    </dgm:pt>
  </dgm:ptLst>
  <dgm:cxnLst>
    <dgm:cxn modelId="{EB4A2AC0-E965-4B0E-9DE8-A32F5D9AF25C}" srcId="{C00B3F3E-8052-400C-8D6F-7B8BFAFB18AD}" destId="{E467C4CB-AB1B-4DAC-83CC-5B9A1A4906D3}" srcOrd="2" destOrd="0" parTransId="{E14187D7-0F21-4B29-992D-8B8D41EF2E24}" sibTransId="{10FEA63E-23CB-4BD4-826B-53884D57DD96}"/>
    <dgm:cxn modelId="{5297270A-04DF-460E-A927-21C47A0DAE8B}" type="presOf" srcId="{C00B3F3E-8052-400C-8D6F-7B8BFAFB18AD}" destId="{7629F3C6-C9F0-4899-B840-C30F578562C9}" srcOrd="0" destOrd="0" presId="urn:microsoft.com/office/officeart/2005/8/layout/venn1"/>
    <dgm:cxn modelId="{A7C58839-8F35-4F6B-BF2D-7AA2E9D94337}" srcId="{C00B3F3E-8052-400C-8D6F-7B8BFAFB18AD}" destId="{6E12B4A6-7700-4C09-8D71-80247DCEDCBA}" srcOrd="1" destOrd="0" parTransId="{351C036B-494C-43F4-BF4A-280961A997FB}" sibTransId="{955FFDAA-449C-49CB-80E5-25EEFBB65207}"/>
    <dgm:cxn modelId="{7686A919-206C-42BF-9046-A0B016FBCEAA}" type="presOf" srcId="{6E12B4A6-7700-4C09-8D71-80247DCEDCBA}" destId="{74EC9E8F-7984-4DE6-B55F-3255705947AC}" srcOrd="1" destOrd="0" presId="urn:microsoft.com/office/officeart/2005/8/layout/venn1"/>
    <dgm:cxn modelId="{A115CB67-C01E-44D3-BF0E-CFB0615586E4}" srcId="{C00B3F3E-8052-400C-8D6F-7B8BFAFB18AD}" destId="{6DD77177-8559-45BA-A716-438DCFF4DEBA}" srcOrd="0" destOrd="0" parTransId="{B5E0E515-6F4D-4A8F-AAF2-0100432EF446}" sibTransId="{F5F0AE37-F479-4D9E-ADB3-CB7493AF2E28}"/>
    <dgm:cxn modelId="{849B02F4-A826-45C0-B711-E1E6CF4719FC}" type="presOf" srcId="{6E12B4A6-7700-4C09-8D71-80247DCEDCBA}" destId="{EC8FE95A-DC9E-431E-A669-1591697C95E0}" srcOrd="0" destOrd="0" presId="urn:microsoft.com/office/officeart/2005/8/layout/venn1"/>
    <dgm:cxn modelId="{6E27285B-22A4-4BB6-B18F-54ECEE053150}" type="presOf" srcId="{6DD77177-8559-45BA-A716-438DCFF4DEBA}" destId="{6ED3C810-80FC-4F47-927D-364223F2458C}" srcOrd="1" destOrd="0" presId="urn:microsoft.com/office/officeart/2005/8/layout/venn1"/>
    <dgm:cxn modelId="{C4C534FD-2071-4E61-9231-EF90DD0589B2}" type="presOf" srcId="{E467C4CB-AB1B-4DAC-83CC-5B9A1A4906D3}" destId="{F102A5D0-E355-4FEB-9A0E-145C9658D5E4}" srcOrd="0" destOrd="0" presId="urn:microsoft.com/office/officeart/2005/8/layout/venn1"/>
    <dgm:cxn modelId="{4B611FE7-501D-4A99-9C4E-F802F6ACAC65}" type="presOf" srcId="{6DD77177-8559-45BA-A716-438DCFF4DEBA}" destId="{00D6105F-2544-453D-A4EE-F8AE04F5FDCB}" srcOrd="0" destOrd="0" presId="urn:microsoft.com/office/officeart/2005/8/layout/venn1"/>
    <dgm:cxn modelId="{E46B8D17-747B-4529-AE9E-11270A2FB28B}" type="presOf" srcId="{E467C4CB-AB1B-4DAC-83CC-5B9A1A4906D3}" destId="{BA0BDE8C-C163-4DAC-8037-A61606DFB91D}" srcOrd="1" destOrd="0" presId="urn:microsoft.com/office/officeart/2005/8/layout/venn1"/>
    <dgm:cxn modelId="{E5F3E422-9BBB-4D84-A787-2A7B9D2FD115}" type="presParOf" srcId="{7629F3C6-C9F0-4899-B840-C30F578562C9}" destId="{00D6105F-2544-453D-A4EE-F8AE04F5FDCB}" srcOrd="0" destOrd="0" presId="urn:microsoft.com/office/officeart/2005/8/layout/venn1"/>
    <dgm:cxn modelId="{BF07DAF6-43B7-4A8F-A049-72E9B76618CF}" type="presParOf" srcId="{7629F3C6-C9F0-4899-B840-C30F578562C9}" destId="{6ED3C810-80FC-4F47-927D-364223F2458C}" srcOrd="1" destOrd="0" presId="urn:microsoft.com/office/officeart/2005/8/layout/venn1"/>
    <dgm:cxn modelId="{6C44B16E-B8EA-4094-A95A-D3AD7CFE50FC}" type="presParOf" srcId="{7629F3C6-C9F0-4899-B840-C30F578562C9}" destId="{EC8FE95A-DC9E-431E-A669-1591697C95E0}" srcOrd="2" destOrd="0" presId="urn:microsoft.com/office/officeart/2005/8/layout/venn1"/>
    <dgm:cxn modelId="{218816A9-C9B8-4E27-BFFD-4BD0C25309AD}" type="presParOf" srcId="{7629F3C6-C9F0-4899-B840-C30F578562C9}" destId="{74EC9E8F-7984-4DE6-B55F-3255705947AC}" srcOrd="3" destOrd="0" presId="urn:microsoft.com/office/officeart/2005/8/layout/venn1"/>
    <dgm:cxn modelId="{556AA7C1-436E-41CA-937D-91E2E5AFEF80}" type="presParOf" srcId="{7629F3C6-C9F0-4899-B840-C30F578562C9}" destId="{F102A5D0-E355-4FEB-9A0E-145C9658D5E4}" srcOrd="4" destOrd="0" presId="urn:microsoft.com/office/officeart/2005/8/layout/venn1"/>
    <dgm:cxn modelId="{84D9BCEC-FF16-4CFA-8E83-730FA999939F}" type="presParOf" srcId="{7629F3C6-C9F0-4899-B840-C30F578562C9}" destId="{BA0BDE8C-C163-4DAC-8037-A61606DFB91D}"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D6105F-2544-453D-A4EE-F8AE04F5FDCB}">
      <dsp:nvSpPr>
        <dsp:cNvPr id="0" name=""/>
        <dsp:cNvSpPr/>
      </dsp:nvSpPr>
      <dsp:spPr>
        <a:xfrm>
          <a:off x="1297920" y="111163"/>
          <a:ext cx="2299934" cy="2299934"/>
        </a:xfrm>
        <a:prstGeom prst="ellipse">
          <a:avLst/>
        </a:prstGeom>
        <a:gradFill rotWithShape="0">
          <a:gsLst>
            <a:gs pos="0">
              <a:schemeClr val="accent1">
                <a:alpha val="50000"/>
                <a:hueOff val="0"/>
                <a:satOff val="0"/>
                <a:lumOff val="0"/>
                <a:alphaOff val="0"/>
              </a:schemeClr>
            </a:gs>
            <a:gs pos="90000">
              <a:schemeClr val="accent1">
                <a:alpha val="50000"/>
                <a:hueOff val="0"/>
                <a:satOff val="0"/>
                <a:lumOff val="0"/>
                <a:alphaOff val="0"/>
                <a:shade val="100000"/>
              </a:schemeClr>
            </a:gs>
            <a:gs pos="100000">
              <a:schemeClr val="accent1">
                <a:alpha val="50000"/>
                <a:hueOff val="0"/>
                <a:satOff val="0"/>
                <a:lumOff val="0"/>
                <a:alphaOff val="0"/>
                <a:shade val="85000"/>
              </a:schemeClr>
            </a:gs>
          </a:gsLst>
          <a:path path="circle">
            <a:fillToRect l="100000" t="100000" r="100000" b="100000"/>
          </a:path>
        </a:gradFill>
        <a:ln>
          <a:noFill/>
        </a:ln>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accent1">
              <a:alpha val="50000"/>
              <a:hueOff val="0"/>
              <a:satOff val="0"/>
              <a:lumOff val="0"/>
              <a:alphaOff val="0"/>
              <a:shade val="30000"/>
            </a:schemeClr>
          </a:contourClr>
        </a:sp3d>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1422400">
            <a:lnSpc>
              <a:spcPct val="90000"/>
            </a:lnSpc>
            <a:spcBef>
              <a:spcPct val="0"/>
            </a:spcBef>
            <a:spcAft>
              <a:spcPct val="35000"/>
            </a:spcAft>
          </a:pPr>
          <a:r>
            <a:rPr lang="en-AU" sz="3200" b="1" kern="1200" dirty="0" smtClean="0">
              <a:solidFill>
                <a:schemeClr val="accent6">
                  <a:lumMod val="60000"/>
                  <a:lumOff val="40000"/>
                </a:schemeClr>
              </a:solidFill>
            </a:rPr>
            <a:t>Mental Health</a:t>
          </a:r>
          <a:endParaRPr lang="en-AU" sz="3200" b="1" kern="1200" dirty="0">
            <a:solidFill>
              <a:schemeClr val="accent6">
                <a:lumMod val="60000"/>
                <a:lumOff val="40000"/>
              </a:schemeClr>
            </a:solidFill>
          </a:endParaRPr>
        </a:p>
      </dsp:txBody>
      <dsp:txXfrm>
        <a:off x="1604578" y="513652"/>
        <a:ext cx="1686618" cy="1034970"/>
      </dsp:txXfrm>
    </dsp:sp>
    <dsp:sp modelId="{EC8FE95A-DC9E-431E-A669-1591697C95E0}">
      <dsp:nvSpPr>
        <dsp:cNvPr id="0" name=""/>
        <dsp:cNvSpPr/>
      </dsp:nvSpPr>
      <dsp:spPr>
        <a:xfrm>
          <a:off x="2169419" y="1596806"/>
          <a:ext cx="2299934" cy="2299934"/>
        </a:xfrm>
        <a:prstGeom prst="ellipse">
          <a:avLst/>
        </a:prstGeom>
        <a:gradFill rotWithShape="0">
          <a:gsLst>
            <a:gs pos="0">
              <a:schemeClr val="accent1">
                <a:alpha val="50000"/>
                <a:hueOff val="0"/>
                <a:satOff val="0"/>
                <a:lumOff val="0"/>
                <a:alphaOff val="0"/>
              </a:schemeClr>
            </a:gs>
            <a:gs pos="90000">
              <a:schemeClr val="accent1">
                <a:alpha val="50000"/>
                <a:hueOff val="0"/>
                <a:satOff val="0"/>
                <a:lumOff val="0"/>
                <a:alphaOff val="0"/>
                <a:shade val="100000"/>
              </a:schemeClr>
            </a:gs>
            <a:gs pos="100000">
              <a:schemeClr val="accent1">
                <a:alpha val="50000"/>
                <a:hueOff val="0"/>
                <a:satOff val="0"/>
                <a:lumOff val="0"/>
                <a:alphaOff val="0"/>
                <a:shade val="85000"/>
              </a:schemeClr>
            </a:gs>
          </a:gsLst>
          <a:path path="circle">
            <a:fillToRect l="100000" t="100000" r="100000" b="100000"/>
          </a:path>
        </a:gradFill>
        <a:ln>
          <a:noFill/>
        </a:ln>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accent1">
              <a:alpha val="50000"/>
              <a:hueOff val="0"/>
              <a:satOff val="0"/>
              <a:lumOff val="0"/>
              <a:alphaOff val="0"/>
              <a:shade val="30000"/>
            </a:schemeClr>
          </a:contourClr>
        </a:sp3d>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1422400">
            <a:lnSpc>
              <a:spcPct val="90000"/>
            </a:lnSpc>
            <a:spcBef>
              <a:spcPct val="0"/>
            </a:spcBef>
            <a:spcAft>
              <a:spcPct val="35000"/>
            </a:spcAft>
          </a:pPr>
          <a:r>
            <a:rPr lang="en-AU" sz="3200" b="1" kern="1200" dirty="0" smtClean="0">
              <a:solidFill>
                <a:schemeClr val="accent6">
                  <a:lumMod val="60000"/>
                  <a:lumOff val="40000"/>
                </a:schemeClr>
              </a:solidFill>
            </a:rPr>
            <a:t>Social Health</a:t>
          </a:r>
          <a:r>
            <a:rPr lang="en-AU" sz="6600" b="1" kern="1200" dirty="0" smtClean="0">
              <a:solidFill>
                <a:schemeClr val="accent6">
                  <a:lumMod val="60000"/>
                  <a:lumOff val="40000"/>
                </a:schemeClr>
              </a:solidFill>
            </a:rPr>
            <a:t> </a:t>
          </a:r>
          <a:endParaRPr lang="en-AU" sz="6600" b="1" kern="1200" dirty="0">
            <a:solidFill>
              <a:schemeClr val="accent6">
                <a:lumMod val="60000"/>
                <a:lumOff val="40000"/>
              </a:schemeClr>
            </a:solidFill>
          </a:endParaRPr>
        </a:p>
      </dsp:txBody>
      <dsp:txXfrm>
        <a:off x="2872815" y="2190956"/>
        <a:ext cx="1379960" cy="1264964"/>
      </dsp:txXfrm>
    </dsp:sp>
    <dsp:sp modelId="{F102A5D0-E355-4FEB-9A0E-145C9658D5E4}">
      <dsp:nvSpPr>
        <dsp:cNvPr id="0" name=""/>
        <dsp:cNvSpPr/>
      </dsp:nvSpPr>
      <dsp:spPr>
        <a:xfrm>
          <a:off x="468027" y="1548622"/>
          <a:ext cx="2299934" cy="2299934"/>
        </a:xfrm>
        <a:prstGeom prst="ellipse">
          <a:avLst/>
        </a:prstGeom>
        <a:gradFill rotWithShape="0">
          <a:gsLst>
            <a:gs pos="0">
              <a:schemeClr val="accent1">
                <a:alpha val="50000"/>
                <a:hueOff val="0"/>
                <a:satOff val="0"/>
                <a:lumOff val="0"/>
                <a:alphaOff val="0"/>
              </a:schemeClr>
            </a:gs>
            <a:gs pos="90000">
              <a:schemeClr val="accent1">
                <a:alpha val="50000"/>
                <a:hueOff val="0"/>
                <a:satOff val="0"/>
                <a:lumOff val="0"/>
                <a:alphaOff val="0"/>
                <a:shade val="100000"/>
              </a:schemeClr>
            </a:gs>
            <a:gs pos="100000">
              <a:schemeClr val="accent1">
                <a:alpha val="50000"/>
                <a:hueOff val="0"/>
                <a:satOff val="0"/>
                <a:lumOff val="0"/>
                <a:alphaOff val="0"/>
                <a:shade val="85000"/>
              </a:schemeClr>
            </a:gs>
          </a:gsLst>
          <a:path path="circle">
            <a:fillToRect l="100000" t="100000" r="100000" b="100000"/>
          </a:path>
        </a:gradFill>
        <a:ln>
          <a:noFill/>
        </a:ln>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accent1">
              <a:alpha val="50000"/>
              <a:hueOff val="0"/>
              <a:satOff val="0"/>
              <a:lumOff val="0"/>
              <a:alphaOff val="0"/>
              <a:shade val="30000"/>
            </a:schemeClr>
          </a:contourClr>
        </a:sp3d>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1422400">
            <a:lnSpc>
              <a:spcPct val="90000"/>
            </a:lnSpc>
            <a:spcBef>
              <a:spcPct val="0"/>
            </a:spcBef>
            <a:spcAft>
              <a:spcPct val="35000"/>
            </a:spcAft>
          </a:pPr>
          <a:r>
            <a:rPr lang="en-AU" sz="3200" b="1" kern="1200" dirty="0" smtClean="0">
              <a:solidFill>
                <a:schemeClr val="accent6">
                  <a:lumMod val="60000"/>
                  <a:lumOff val="40000"/>
                </a:schemeClr>
              </a:solidFill>
            </a:rPr>
            <a:t>Physical Health</a:t>
          </a:r>
          <a:endParaRPr lang="en-AU" sz="3200" b="1" kern="1200" dirty="0">
            <a:solidFill>
              <a:schemeClr val="accent6">
                <a:lumMod val="60000"/>
                <a:lumOff val="40000"/>
              </a:schemeClr>
            </a:solidFill>
          </a:endParaRPr>
        </a:p>
      </dsp:txBody>
      <dsp:txXfrm>
        <a:off x="684604" y="2142772"/>
        <a:ext cx="1379960" cy="1264964"/>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649C86-8701-4D19-9510-11B0A24FA08E}" type="datetimeFigureOut">
              <a:rPr lang="en-AU" smtClean="0"/>
              <a:pPr/>
              <a:t>14/02/2013</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86080B-EA7A-4DA3-A213-E707B23C40DF}" type="slidenum">
              <a:rPr lang="en-AU" smtClean="0"/>
              <a:pPr/>
              <a:t>‹#›</a:t>
            </a:fld>
            <a:endParaRPr lang="en-AU"/>
          </a:p>
        </p:txBody>
      </p:sp>
    </p:spTree>
    <p:extLst>
      <p:ext uri="{BB962C8B-B14F-4D97-AF65-F5344CB8AC3E}">
        <p14:creationId xmlns:p14="http://schemas.microsoft.com/office/powerpoint/2010/main" val="37199992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Workbook pg. 1</a:t>
            </a:r>
            <a:endParaRPr lang="en-AU" dirty="0"/>
          </a:p>
        </p:txBody>
      </p:sp>
      <p:sp>
        <p:nvSpPr>
          <p:cNvPr id="4" name="Slide Number Placeholder 3"/>
          <p:cNvSpPr>
            <a:spLocks noGrp="1"/>
          </p:cNvSpPr>
          <p:nvPr>
            <p:ph type="sldNum" sz="quarter" idx="10"/>
          </p:nvPr>
        </p:nvSpPr>
        <p:spPr/>
        <p:txBody>
          <a:bodyPr/>
          <a:lstStyle/>
          <a:p>
            <a:fld id="{5A86080B-EA7A-4DA3-A213-E707B23C40DF}" type="slidenum">
              <a:rPr lang="en-AU" smtClean="0"/>
              <a:pPr/>
              <a:t>9</a:t>
            </a:fld>
            <a:endParaRPr lang="en-AU"/>
          </a:p>
        </p:txBody>
      </p:sp>
    </p:spTree>
    <p:extLst>
      <p:ext uri="{BB962C8B-B14F-4D97-AF65-F5344CB8AC3E}">
        <p14:creationId xmlns:p14="http://schemas.microsoft.com/office/powerpoint/2010/main" val="12190653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5A86080B-EA7A-4DA3-A213-E707B23C40DF}" type="slidenum">
              <a:rPr lang="en-AU" smtClean="0"/>
              <a:pPr/>
              <a:t>15</a:t>
            </a:fld>
            <a:endParaRPr lang="en-A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Workbook pg. 2 &amp; 3</a:t>
            </a:r>
            <a:endParaRPr lang="en-AU" dirty="0"/>
          </a:p>
        </p:txBody>
      </p:sp>
      <p:sp>
        <p:nvSpPr>
          <p:cNvPr id="4" name="Slide Number Placeholder 3"/>
          <p:cNvSpPr>
            <a:spLocks noGrp="1"/>
          </p:cNvSpPr>
          <p:nvPr>
            <p:ph type="sldNum" sz="quarter" idx="10"/>
          </p:nvPr>
        </p:nvSpPr>
        <p:spPr/>
        <p:txBody>
          <a:bodyPr/>
          <a:lstStyle/>
          <a:p>
            <a:fld id="{5A86080B-EA7A-4DA3-A213-E707B23C40DF}" type="slidenum">
              <a:rPr lang="en-AU" smtClean="0"/>
              <a:pPr/>
              <a:t>19</a:t>
            </a:fld>
            <a:endParaRPr lang="en-A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5A86080B-EA7A-4DA3-A213-E707B23C40DF}" type="slidenum">
              <a:rPr lang="en-AU" smtClean="0"/>
              <a:pPr/>
              <a:t>20</a:t>
            </a:fld>
            <a:endParaRPr lang="en-A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5A86080B-EA7A-4DA3-A213-E707B23C40DF}" type="slidenum">
              <a:rPr lang="en-AU" smtClean="0"/>
              <a:pPr/>
              <a:t>21</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A3A684DD-A25D-46D8-B7B4-FBB5781798DD}" type="datetimeFigureOut">
              <a:rPr lang="en-AU" smtClean="0"/>
              <a:pPr/>
              <a:t>14/02/2013</a:t>
            </a:fld>
            <a:endParaRPr lang="en-AU"/>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AU"/>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A684DD-A25D-46D8-B7B4-FBB5781798DD}" type="datetimeFigureOut">
              <a:rPr lang="en-AU" smtClean="0"/>
              <a:pPr/>
              <a:t>14/02/2013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7C38D45-5E45-4605-A2E2-E762D8D2417F}"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3A684DD-A25D-46D8-B7B4-FBB5781798DD}" type="datetimeFigureOut">
              <a:rPr lang="en-AU" smtClean="0"/>
              <a:pPr/>
              <a:t>14/02/2013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C7C38D45-5E45-4605-A2E2-E762D8D2417F}"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3A684DD-A25D-46D8-B7B4-FBB5781798DD}" type="datetimeFigureOut">
              <a:rPr lang="en-AU" smtClean="0"/>
              <a:pPr/>
              <a:t>14/02/2013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7C38D45-5E45-4605-A2E2-E762D8D2417F}" type="slidenum">
              <a:rPr lang="en-AU" smtClean="0"/>
              <a:pPr/>
              <a:t>‹#›</a:t>
            </a:fld>
            <a:endParaRPr lang="en-AU"/>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A3A684DD-A25D-46D8-B7B4-FBB5781798DD}" type="datetimeFigureOut">
              <a:rPr lang="en-AU" smtClean="0"/>
              <a:pPr/>
              <a:t>14/02/2013</a:t>
            </a:fld>
            <a:endParaRPr lang="en-AU"/>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C7C38D45-5E45-4605-A2E2-E762D8D2417F}" type="slidenum">
              <a:rPr lang="en-AU" smtClean="0"/>
              <a:pPr/>
              <a:t>‹#›</a:t>
            </a:fld>
            <a:endParaRPr lang="en-AU"/>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AU"/>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3A684DD-A25D-46D8-B7B4-FBB5781798DD}" type="datetimeFigureOut">
              <a:rPr lang="en-AU" smtClean="0"/>
              <a:pPr/>
              <a:t>14/02/2013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7C38D45-5E45-4605-A2E2-E762D8D2417F}" type="slidenum">
              <a:rPr lang="en-AU" smtClean="0"/>
              <a:pPr/>
              <a:t>‹#›</a:t>
            </a:fld>
            <a:endParaRPr lang="en-AU"/>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3A684DD-A25D-46D8-B7B4-FBB5781798DD}" type="datetimeFigureOut">
              <a:rPr lang="en-AU" smtClean="0"/>
              <a:pPr/>
              <a:t>14/02/2013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C7C38D45-5E45-4605-A2E2-E762D8D2417F}" type="slidenum">
              <a:rPr lang="en-AU" smtClean="0"/>
              <a:pPr/>
              <a:t>‹#›</a:t>
            </a:fld>
            <a:endParaRPr lang="en-AU"/>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A3A684DD-A25D-46D8-B7B4-FBB5781798DD}" type="datetimeFigureOut">
              <a:rPr lang="en-AU" smtClean="0"/>
              <a:pPr/>
              <a:t>14/02/2013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C7C38D45-5E45-4605-A2E2-E762D8D2417F}" type="slidenum">
              <a:rPr lang="en-AU" smtClean="0"/>
              <a:pPr/>
              <a:t>‹#›</a:t>
            </a:fld>
            <a:endParaRPr lang="en-AU"/>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A3A684DD-A25D-46D8-B7B4-FBB5781798DD}" type="datetimeFigureOut">
              <a:rPr lang="en-AU" smtClean="0"/>
              <a:pPr/>
              <a:t>14/02/2013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C7C38D45-5E45-4605-A2E2-E762D8D2417F}"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A684DD-A25D-46D8-B7B4-FBB5781798DD}" type="datetimeFigureOut">
              <a:rPr lang="en-AU" smtClean="0"/>
              <a:pPr/>
              <a:t>14/02/2013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A684DD-A25D-46D8-B7B4-FBB5781798DD}" type="datetimeFigureOut">
              <a:rPr lang="en-AU" smtClean="0"/>
              <a:pPr/>
              <a:t>14/02/2013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7C38D45-5E45-4605-A2E2-E762D8D2417F}" type="slidenum">
              <a:rPr lang="en-AU" smtClean="0"/>
              <a:pPr/>
              <a:t>‹#›</a:t>
            </a:fld>
            <a:endParaRPr lang="en-AU"/>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A3A684DD-A25D-46D8-B7B4-FBB5781798DD}" type="datetimeFigureOut">
              <a:rPr lang="en-AU" smtClean="0"/>
              <a:pPr/>
              <a:t>14/02/2013</a:t>
            </a:fld>
            <a:endParaRPr lang="en-AU"/>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AU"/>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C7C38D45-5E45-4605-A2E2-E762D8D2417F}"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healthychoices4life.com.au/images/healthy_body.jpg"/>
          <p:cNvPicPr>
            <a:picLocks noChangeAspect="1" noChangeArrowheads="1"/>
          </p:cNvPicPr>
          <p:nvPr/>
        </p:nvPicPr>
        <p:blipFill>
          <a:blip r:embed="rId2" cstate="print"/>
          <a:srcRect/>
          <a:stretch>
            <a:fillRect/>
          </a:stretch>
        </p:blipFill>
        <p:spPr bwMode="auto">
          <a:xfrm>
            <a:off x="26221" y="1753879"/>
            <a:ext cx="9144000" cy="5085184"/>
          </a:xfrm>
          <a:prstGeom prst="rect">
            <a:avLst/>
          </a:prstGeom>
          <a:noFill/>
        </p:spPr>
      </p:pic>
      <p:sp>
        <p:nvSpPr>
          <p:cNvPr id="2" name="Title 1"/>
          <p:cNvSpPr>
            <a:spLocks noGrp="1"/>
          </p:cNvSpPr>
          <p:nvPr>
            <p:ph type="title"/>
          </p:nvPr>
        </p:nvSpPr>
        <p:spPr>
          <a:xfrm>
            <a:off x="323528" y="411034"/>
            <a:ext cx="6336705" cy="1470025"/>
          </a:xfrm>
        </p:spPr>
        <p:txBody>
          <a:bodyPr>
            <a:normAutofit/>
          </a:bodyPr>
          <a:lstStyle/>
          <a:p>
            <a:r>
              <a:rPr lang="en-AU" b="1" dirty="0" smtClean="0">
                <a:latin typeface="Andalus" pitchFamily="18" charset="-78"/>
                <a:cs typeface="Andalus" pitchFamily="18" charset="-78"/>
              </a:rPr>
              <a:t>Health and Human Development Unit 1 </a:t>
            </a:r>
            <a:endParaRPr lang="en-AU" b="1" dirty="0">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smtClean="0"/>
              <a:t>Activity</a:t>
            </a:r>
            <a:endParaRPr lang="en-AU" dirty="0"/>
          </a:p>
        </p:txBody>
      </p:sp>
      <p:pic>
        <p:nvPicPr>
          <p:cNvPr id="4" name="Picture 1"/>
          <p:cNvPicPr>
            <a:picLocks noGrp="1" noChangeAspect="1" noChangeArrowheads="1"/>
          </p:cNvPicPr>
          <p:nvPr>
            <p:ph idx="1"/>
          </p:nvPr>
        </p:nvPicPr>
        <p:blipFill>
          <a:blip r:embed="rId2" cstate="print"/>
          <a:srcRect/>
          <a:stretch>
            <a:fillRect/>
          </a:stretch>
        </p:blipFill>
        <p:spPr bwMode="auto">
          <a:xfrm>
            <a:off x="6876256" y="1468377"/>
            <a:ext cx="2016224" cy="5270259"/>
          </a:xfrm>
          <a:prstGeom prst="rect">
            <a:avLst/>
          </a:prstGeom>
          <a:noFill/>
          <a:ln w="9525">
            <a:noFill/>
            <a:miter lim="800000"/>
            <a:headEnd/>
            <a:tailEnd/>
          </a:ln>
          <a:effectLst/>
        </p:spPr>
      </p:pic>
      <p:sp>
        <p:nvSpPr>
          <p:cNvPr id="5" name="Rectangle 4"/>
          <p:cNvSpPr/>
          <p:nvPr/>
        </p:nvSpPr>
        <p:spPr>
          <a:xfrm>
            <a:off x="467544" y="1772816"/>
            <a:ext cx="6192688" cy="4524315"/>
          </a:xfrm>
          <a:prstGeom prst="rect">
            <a:avLst/>
          </a:prstGeom>
        </p:spPr>
        <p:txBody>
          <a:bodyPr wrap="square">
            <a:spAutoFit/>
          </a:bodyPr>
          <a:lstStyle/>
          <a:p>
            <a:r>
              <a:rPr lang="en-US" sz="2400" dirty="0"/>
              <a:t>Classify the following situations on the health continuum. </a:t>
            </a:r>
          </a:p>
          <a:p>
            <a:pPr marL="342900" indent="-342900">
              <a:buFont typeface="Arial" pitchFamily="34" charset="0"/>
              <a:buChar char="•"/>
            </a:pPr>
            <a:r>
              <a:rPr lang="en-US" sz="2400" dirty="0"/>
              <a:t>Jenny is suffering from a cold at the moment</a:t>
            </a:r>
          </a:p>
          <a:p>
            <a:pPr marL="342900" indent="-342900">
              <a:buFont typeface="Arial" pitchFamily="34" charset="0"/>
              <a:buChar char="•"/>
            </a:pPr>
            <a:r>
              <a:rPr lang="en-US" sz="2400" dirty="0"/>
              <a:t>Travis has just been diagnosed with arthritis</a:t>
            </a:r>
          </a:p>
          <a:p>
            <a:pPr marL="342900" indent="-342900">
              <a:buFont typeface="Arial" pitchFamily="34" charset="0"/>
              <a:buChar char="•"/>
            </a:pPr>
            <a:r>
              <a:rPr lang="en-US" sz="2400" dirty="0" err="1"/>
              <a:t>Elly</a:t>
            </a:r>
            <a:r>
              <a:rPr lang="en-US" sz="2400" dirty="0"/>
              <a:t> left school early because she had a headache. </a:t>
            </a:r>
          </a:p>
          <a:p>
            <a:pPr marL="342900" indent="-342900">
              <a:buFont typeface="Arial" pitchFamily="34" charset="0"/>
              <a:buChar char="•"/>
            </a:pPr>
            <a:r>
              <a:rPr lang="en-US" sz="2400" dirty="0"/>
              <a:t>Clive recently lost his daughter in a car accident. </a:t>
            </a:r>
          </a:p>
          <a:p>
            <a:pPr marL="342900" indent="-342900">
              <a:buFont typeface="Arial" pitchFamily="34" charset="0"/>
              <a:buChar char="•"/>
            </a:pPr>
            <a:r>
              <a:rPr lang="en-US" sz="2400" dirty="0"/>
              <a:t>Jodie was late to work due to traffic congestion. </a:t>
            </a:r>
          </a:p>
        </p:txBody>
      </p:sp>
    </p:spTree>
    <p:extLst>
      <p:ext uri="{BB962C8B-B14F-4D97-AF65-F5344CB8AC3E}">
        <p14:creationId xmlns:p14="http://schemas.microsoft.com/office/powerpoint/2010/main" val="39332269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00808"/>
            <a:ext cx="8229600" cy="4896544"/>
          </a:xfrm>
        </p:spPr>
        <p:txBody>
          <a:bodyPr>
            <a:normAutofit/>
          </a:bodyPr>
          <a:lstStyle/>
          <a:p>
            <a:pPr>
              <a:buNone/>
            </a:pPr>
            <a:r>
              <a:rPr lang="en-AU" sz="2400" b="1" dirty="0" smtClean="0"/>
              <a:t>There are three dimensions of health identified by the WHO;</a:t>
            </a:r>
          </a:p>
          <a:p>
            <a:pPr>
              <a:buNone/>
            </a:pPr>
            <a:endParaRPr lang="en-AU" sz="2400" dirty="0" smtClean="0"/>
          </a:p>
          <a:p>
            <a:r>
              <a:rPr lang="en-AU" sz="2800" b="1" dirty="0" smtClean="0">
                <a:solidFill>
                  <a:schemeClr val="accent4"/>
                </a:solidFill>
              </a:rPr>
              <a:t>Physical health</a:t>
            </a:r>
            <a:endParaRPr lang="en-AU" sz="2800" dirty="0" smtClean="0">
              <a:solidFill>
                <a:schemeClr val="accent4"/>
              </a:solidFill>
            </a:endParaRPr>
          </a:p>
          <a:p>
            <a:endParaRPr lang="en-AU" sz="2800" b="1" dirty="0" smtClean="0">
              <a:solidFill>
                <a:schemeClr val="accent4"/>
              </a:solidFill>
            </a:endParaRPr>
          </a:p>
          <a:p>
            <a:r>
              <a:rPr lang="en-AU" sz="2800" b="1" dirty="0" smtClean="0">
                <a:solidFill>
                  <a:schemeClr val="accent4"/>
                </a:solidFill>
              </a:rPr>
              <a:t>Social health</a:t>
            </a:r>
            <a:endParaRPr lang="en-AU" sz="2800" dirty="0" smtClean="0">
              <a:solidFill>
                <a:schemeClr val="accent4"/>
              </a:solidFill>
            </a:endParaRPr>
          </a:p>
          <a:p>
            <a:endParaRPr lang="en-AU" sz="2800" b="1" dirty="0" smtClean="0">
              <a:solidFill>
                <a:schemeClr val="accent4"/>
              </a:solidFill>
            </a:endParaRPr>
          </a:p>
          <a:p>
            <a:r>
              <a:rPr lang="en-AU" sz="2800" b="1" dirty="0" smtClean="0">
                <a:solidFill>
                  <a:schemeClr val="accent4"/>
                </a:solidFill>
              </a:rPr>
              <a:t>Mental health</a:t>
            </a:r>
            <a:r>
              <a:rPr lang="en-AU" sz="2800" dirty="0" smtClean="0">
                <a:solidFill>
                  <a:schemeClr val="accent4"/>
                </a:solidFill>
              </a:rPr>
              <a:t>:</a:t>
            </a:r>
            <a:endParaRPr lang="en-AU" sz="2800" dirty="0">
              <a:solidFill>
                <a:schemeClr val="accent4"/>
              </a:solidFill>
            </a:endParaRPr>
          </a:p>
        </p:txBody>
      </p:sp>
      <p:sp>
        <p:nvSpPr>
          <p:cNvPr id="2" name="Title 1"/>
          <p:cNvSpPr>
            <a:spLocks noGrp="1"/>
          </p:cNvSpPr>
          <p:nvPr>
            <p:ph type="title"/>
          </p:nvPr>
        </p:nvSpPr>
        <p:spPr/>
        <p:txBody>
          <a:bodyPr>
            <a:normAutofit/>
          </a:bodyPr>
          <a:lstStyle/>
          <a:p>
            <a:r>
              <a:rPr lang="en-AU" sz="3600" b="1" dirty="0" smtClean="0">
                <a:solidFill>
                  <a:srgbClr val="92D050"/>
                </a:solidFill>
                <a:effectLst>
                  <a:outerShdw blurRad="38100" dist="38100" dir="2700000" algn="tl">
                    <a:srgbClr val="000000">
                      <a:alpha val="43137"/>
                    </a:srgbClr>
                  </a:outerShdw>
                </a:effectLst>
                <a:latin typeface="Andalus" pitchFamily="18" charset="-78"/>
                <a:cs typeface="Andalus" pitchFamily="18" charset="-78"/>
              </a:rPr>
              <a:t>The Dimensions of Health</a:t>
            </a:r>
            <a:endParaRPr lang="en-AU" sz="3600" b="1" dirty="0">
              <a:solidFill>
                <a:srgbClr val="92D050"/>
              </a:solidFill>
              <a:effectLst>
                <a:outerShdw blurRad="38100" dist="38100" dir="2700000" algn="tl">
                  <a:srgbClr val="000000">
                    <a:alpha val="43137"/>
                  </a:srgbClr>
                </a:outerShdw>
              </a:effectLst>
              <a:latin typeface="Andalus" pitchFamily="18" charset="-78"/>
              <a:cs typeface="Andalus" pitchFamily="18" charset="-78"/>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2276872"/>
            <a:ext cx="4791075" cy="431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62948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p:cNvSpPr>
          <p:nvPr>
            <p:ph type="title"/>
          </p:nvPr>
        </p:nvSpPr>
        <p:spPr>
          <a:xfrm>
            <a:off x="276225" y="228600"/>
            <a:ext cx="8591550" cy="1066800"/>
          </a:xfrm>
        </p:spPr>
        <p:txBody>
          <a:bodyPr/>
          <a:lstStyle/>
          <a:p>
            <a:pPr eaLnBrk="1" hangingPunct="1"/>
            <a:r>
              <a:rPr lang="en-AU" dirty="0" smtClean="0">
                <a:solidFill>
                  <a:srgbClr val="92D050"/>
                </a:solidFill>
                <a:ea typeface="ＭＳ Ｐゴシック" pitchFamily="34" charset="-128"/>
                <a:cs typeface="Tunga" pitchFamily="34" charset="0"/>
              </a:rPr>
              <a:t>Dimensions of Health: Physical Health</a:t>
            </a:r>
          </a:p>
        </p:txBody>
      </p:sp>
      <p:sp>
        <p:nvSpPr>
          <p:cNvPr id="4" name="Content Placeholder 3"/>
          <p:cNvSpPr>
            <a:spLocks noGrp="1"/>
          </p:cNvSpPr>
          <p:nvPr>
            <p:ph sz="quarter" idx="4294967295"/>
          </p:nvPr>
        </p:nvSpPr>
        <p:spPr>
          <a:xfrm>
            <a:off x="276225" y="1772816"/>
            <a:ext cx="4251325" cy="4462884"/>
          </a:xfrm>
          <a:prstGeom prst="rect">
            <a:avLst/>
          </a:prstGeom>
        </p:spPr>
        <p:txBody>
          <a:bodyPr>
            <a:normAutofit fontScale="85000" lnSpcReduction="20000"/>
          </a:bodyPr>
          <a:lstStyle/>
          <a:p>
            <a:pPr indent="-173736" eaLnBrk="1" fontAlgn="auto" hangingPunct="1">
              <a:spcAft>
                <a:spcPts val="0"/>
              </a:spcAft>
              <a:defRPr/>
            </a:pPr>
            <a:r>
              <a:rPr lang="en-AU" sz="3600" dirty="0">
                <a:ea typeface="+mn-ea"/>
              </a:rPr>
              <a:t>the efficient functioning of the body and its systems. </a:t>
            </a:r>
            <a:endParaRPr lang="en-AU" sz="3600" dirty="0" smtClean="0">
              <a:ea typeface="+mn-ea"/>
            </a:endParaRPr>
          </a:p>
          <a:p>
            <a:pPr indent="-173736" eaLnBrk="1" fontAlgn="auto" hangingPunct="1">
              <a:spcAft>
                <a:spcPts val="0"/>
              </a:spcAft>
              <a:defRPr/>
            </a:pPr>
            <a:endParaRPr lang="en-AU" sz="3600" dirty="0">
              <a:ea typeface="+mn-ea"/>
            </a:endParaRPr>
          </a:p>
          <a:p>
            <a:pPr marL="0" indent="0" eaLnBrk="1" fontAlgn="auto" hangingPunct="1">
              <a:spcAft>
                <a:spcPts val="0"/>
              </a:spcAft>
              <a:buFont typeface="Arial" pitchFamily="34" charset="0"/>
              <a:buNone/>
              <a:defRPr/>
            </a:pPr>
            <a:r>
              <a:rPr lang="en-AU" sz="3600" dirty="0" smtClean="0">
                <a:ea typeface="+mn-ea"/>
              </a:rPr>
              <a:t>Includes </a:t>
            </a:r>
          </a:p>
          <a:p>
            <a:pPr indent="-173736" eaLnBrk="1" fontAlgn="auto" hangingPunct="1">
              <a:spcAft>
                <a:spcPts val="0"/>
              </a:spcAft>
              <a:defRPr/>
            </a:pPr>
            <a:r>
              <a:rPr lang="en-AU" sz="3600" dirty="0" smtClean="0">
                <a:ea typeface="+mn-ea"/>
              </a:rPr>
              <a:t>the physical capacity to perform tasks </a:t>
            </a:r>
          </a:p>
          <a:p>
            <a:pPr indent="-173736" eaLnBrk="1" fontAlgn="auto" hangingPunct="1">
              <a:spcAft>
                <a:spcPts val="0"/>
              </a:spcAft>
              <a:defRPr/>
            </a:pPr>
            <a:r>
              <a:rPr lang="en-AU" sz="3600" dirty="0" smtClean="0">
                <a:ea typeface="+mn-ea"/>
              </a:rPr>
              <a:t>Physical fitness</a:t>
            </a:r>
            <a:endParaRPr lang="en-US" sz="3600" dirty="0">
              <a:ea typeface="+mn-ea"/>
            </a:endParaRPr>
          </a:p>
        </p:txBody>
      </p:sp>
      <p:pic>
        <p:nvPicPr>
          <p:cNvPr id="798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46588" y="1989138"/>
            <a:ext cx="4662487" cy="417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68828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798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a:xfrm>
            <a:off x="276225" y="228600"/>
            <a:ext cx="8591550" cy="1066800"/>
          </a:xfrm>
        </p:spPr>
        <p:txBody>
          <a:bodyPr/>
          <a:lstStyle/>
          <a:p>
            <a:pPr eaLnBrk="1" hangingPunct="1"/>
            <a:r>
              <a:rPr lang="en-AU" dirty="0" smtClean="0">
                <a:solidFill>
                  <a:srgbClr val="92D050"/>
                </a:solidFill>
                <a:ea typeface="ＭＳ Ｐゴシック" pitchFamily="34" charset="-128"/>
                <a:cs typeface="Tunga" pitchFamily="34" charset="0"/>
              </a:rPr>
              <a:t>Dimensions of Health: Social Health</a:t>
            </a:r>
          </a:p>
        </p:txBody>
      </p:sp>
      <p:sp>
        <p:nvSpPr>
          <p:cNvPr id="4" name="Content Placeholder 3"/>
          <p:cNvSpPr>
            <a:spLocks noGrp="1"/>
          </p:cNvSpPr>
          <p:nvPr>
            <p:ph sz="quarter" idx="4294967295"/>
          </p:nvPr>
        </p:nvSpPr>
        <p:spPr>
          <a:xfrm>
            <a:off x="276225" y="1844675"/>
            <a:ext cx="8601075" cy="4391025"/>
          </a:xfrm>
          <a:prstGeom prst="rect">
            <a:avLst/>
          </a:prstGeom>
        </p:spPr>
        <p:txBody>
          <a:bodyPr/>
          <a:lstStyle/>
          <a:p>
            <a:pPr indent="-173736" eaLnBrk="1" fontAlgn="auto" hangingPunct="1">
              <a:spcAft>
                <a:spcPts val="0"/>
              </a:spcAft>
              <a:defRPr/>
            </a:pPr>
            <a:r>
              <a:rPr lang="en-AU" sz="3600" dirty="0" smtClean="0">
                <a:ea typeface="+mn-ea"/>
              </a:rPr>
              <a:t>Being able to interact with others and participate in the community in both an independent and cooperative way. </a:t>
            </a:r>
            <a:endParaRPr lang="en-US" sz="3600" dirty="0">
              <a:ea typeface="+mn-ea"/>
            </a:endParaRPr>
          </a:p>
        </p:txBody>
      </p:sp>
      <p:pic>
        <p:nvPicPr>
          <p:cNvPr id="8090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113" y="3744913"/>
            <a:ext cx="5818187" cy="281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1619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09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title"/>
          </p:nvPr>
        </p:nvSpPr>
        <p:spPr>
          <a:xfrm>
            <a:off x="276225" y="228600"/>
            <a:ext cx="8591550" cy="1066800"/>
          </a:xfrm>
        </p:spPr>
        <p:txBody>
          <a:bodyPr/>
          <a:lstStyle/>
          <a:p>
            <a:pPr eaLnBrk="1" hangingPunct="1"/>
            <a:r>
              <a:rPr lang="en-AU" dirty="0" smtClean="0">
                <a:solidFill>
                  <a:srgbClr val="92D050"/>
                </a:solidFill>
                <a:ea typeface="ＭＳ Ｐゴシック" pitchFamily="34" charset="-128"/>
                <a:cs typeface="Tunga" pitchFamily="34" charset="0"/>
              </a:rPr>
              <a:t>Dimensions of Health: Mental Health</a:t>
            </a:r>
          </a:p>
        </p:txBody>
      </p:sp>
      <p:sp>
        <p:nvSpPr>
          <p:cNvPr id="4" name="Content Placeholder 3"/>
          <p:cNvSpPr>
            <a:spLocks noGrp="1"/>
          </p:cNvSpPr>
          <p:nvPr>
            <p:ph sz="quarter" idx="4294967295"/>
          </p:nvPr>
        </p:nvSpPr>
        <p:spPr>
          <a:xfrm>
            <a:off x="276225" y="1628775"/>
            <a:ext cx="8670925" cy="4606925"/>
          </a:xfrm>
          <a:prstGeom prst="rect">
            <a:avLst/>
          </a:prstGeom>
        </p:spPr>
        <p:txBody>
          <a:bodyPr/>
          <a:lstStyle/>
          <a:p>
            <a:pPr indent="-173736" eaLnBrk="1" fontAlgn="auto" hangingPunct="1">
              <a:spcAft>
                <a:spcPts val="0"/>
              </a:spcAft>
              <a:defRPr/>
            </a:pPr>
            <a:r>
              <a:rPr lang="en-AU" sz="3200" dirty="0" smtClean="0">
                <a:ea typeface="+mn-ea"/>
              </a:rPr>
              <a:t>State of well-being in which the individual realises his/her own abilities, can cope with the normal stresses of life, can work productively and is able to make a contribution to his/her community. </a:t>
            </a:r>
            <a:endParaRPr lang="en-US" sz="3200" dirty="0">
              <a:ea typeface="+mn-ea"/>
            </a:endParaRPr>
          </a:p>
        </p:txBody>
      </p:sp>
      <p:pic>
        <p:nvPicPr>
          <p:cNvPr id="819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4221088"/>
            <a:ext cx="5689600" cy="2478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42501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19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p:cNvSpPr>
            <a:spLocks noGrp="1"/>
          </p:cNvSpPr>
          <p:nvPr>
            <p:ph idx="1"/>
          </p:nvPr>
        </p:nvSpPr>
        <p:spPr>
          <a:xfrm>
            <a:off x="323528" y="1628800"/>
            <a:ext cx="8568952" cy="5040560"/>
          </a:xfrm>
        </p:spPr>
        <p:txBody>
          <a:bodyPr>
            <a:noAutofit/>
          </a:bodyPr>
          <a:lstStyle/>
          <a:p>
            <a:pPr marL="0" indent="0">
              <a:buNone/>
            </a:pPr>
            <a:endParaRPr lang="en-AU" sz="1800" b="1" i="1" dirty="0" smtClean="0"/>
          </a:p>
          <a:p>
            <a:pPr marL="457200" indent="-457200"/>
            <a:r>
              <a:rPr lang="en-AU" sz="1800" b="1" dirty="0" smtClean="0"/>
              <a:t>How has Tom’s health been affected by the conflict with is parents?</a:t>
            </a:r>
          </a:p>
          <a:p>
            <a:pPr marL="0" indent="0">
              <a:buNone/>
            </a:pPr>
            <a:endParaRPr lang="en-AU" sz="1800" b="1" dirty="0" smtClean="0"/>
          </a:p>
          <a:p>
            <a:pPr marL="457200" indent="-457200"/>
            <a:r>
              <a:rPr lang="en-AU" sz="1800" b="1" dirty="0" smtClean="0"/>
              <a:t>Suggest ways that this ongoing conflict could affect Tom’s Physical, Social and Mental health</a:t>
            </a:r>
            <a:r>
              <a:rPr lang="en-AU" sz="1800" dirty="0" smtClean="0"/>
              <a:t>.</a:t>
            </a:r>
          </a:p>
          <a:p>
            <a:pPr marL="457200" indent="-457200"/>
            <a:endParaRPr lang="en-AU" sz="1800" b="1" dirty="0"/>
          </a:p>
          <a:p>
            <a:pPr marL="457200" indent="-457200"/>
            <a:r>
              <a:rPr lang="en-AU" sz="1800" b="1" dirty="0" smtClean="0"/>
              <a:t>Suggest </a:t>
            </a:r>
            <a:r>
              <a:rPr lang="en-AU" sz="1800" b="1" dirty="0"/>
              <a:t>ways that Tom could return his health to an optimal state</a:t>
            </a:r>
          </a:p>
        </p:txBody>
      </p:sp>
      <p:sp>
        <p:nvSpPr>
          <p:cNvPr id="2" name="Title 1"/>
          <p:cNvSpPr>
            <a:spLocks noGrp="1"/>
          </p:cNvSpPr>
          <p:nvPr>
            <p:ph type="title"/>
          </p:nvPr>
        </p:nvSpPr>
        <p:spPr/>
        <p:txBody>
          <a:bodyPr>
            <a:normAutofit fontScale="90000"/>
          </a:bodyPr>
          <a:lstStyle/>
          <a:p>
            <a:pPr algn="r"/>
            <a:r>
              <a:rPr lang="en-AU" b="1" dirty="0" smtClean="0">
                <a:solidFill>
                  <a:srgbClr val="92D050"/>
                </a:solidFill>
                <a:latin typeface="Andalus" pitchFamily="18" charset="-78"/>
                <a:cs typeface="Andalus" pitchFamily="18" charset="-78"/>
              </a:rPr>
              <a:t>Apply Your Knowledge</a:t>
            </a:r>
            <a:br>
              <a:rPr lang="en-AU" b="1" dirty="0" smtClean="0">
                <a:solidFill>
                  <a:srgbClr val="92D050"/>
                </a:solidFill>
                <a:latin typeface="Andalus" pitchFamily="18" charset="-78"/>
                <a:cs typeface="Andalus" pitchFamily="18" charset="-78"/>
              </a:rPr>
            </a:br>
            <a:r>
              <a:rPr lang="en-AU" b="1" dirty="0" smtClean="0">
                <a:solidFill>
                  <a:srgbClr val="92D050"/>
                </a:solidFill>
                <a:latin typeface="Andalus" pitchFamily="18" charset="-78"/>
                <a:cs typeface="Andalus" pitchFamily="18" charset="-78"/>
              </a:rPr>
              <a:t>Tom’s Case Study</a:t>
            </a:r>
            <a:endParaRPr lang="en-AU" b="1" dirty="0">
              <a:solidFill>
                <a:srgbClr val="92D050"/>
              </a:solidFill>
              <a:latin typeface="Andalus" pitchFamily="18" charset="-78"/>
              <a:cs typeface="Andalus" pitchFamily="18" charset="-78"/>
            </a:endParaRPr>
          </a:p>
        </p:txBody>
      </p:sp>
    </p:spTree>
    <p:extLst>
      <p:ext uri="{BB962C8B-B14F-4D97-AF65-F5344CB8AC3E}">
        <p14:creationId xmlns:p14="http://schemas.microsoft.com/office/powerpoint/2010/main" val="33383773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457200" y="1719072"/>
            <a:ext cx="8291264" cy="4407408"/>
          </a:xfrm>
        </p:spPr>
        <p:txBody>
          <a:bodyPr>
            <a:normAutofit lnSpcReduction="10000"/>
          </a:bodyPr>
          <a:lstStyle/>
          <a:p>
            <a:pPr marL="0" indent="0">
              <a:buNone/>
            </a:pP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Success </a:t>
            </a:r>
            <a:r>
              <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Criteria:</a:t>
            </a:r>
          </a:p>
          <a:p>
            <a:r>
              <a:rPr lang="en-US" dirty="0"/>
              <a:t>I can classify scenarios as physical, social, or mental health.</a:t>
            </a:r>
          </a:p>
          <a:p>
            <a:r>
              <a:rPr lang="en-US" dirty="0"/>
              <a:t>I can define the term optimal health and interrelated. </a:t>
            </a:r>
            <a:endParaRPr lang="en-AU" dirty="0"/>
          </a:p>
          <a:p>
            <a:r>
              <a:rPr lang="en-US" dirty="0"/>
              <a:t>Be able to explain &amp; understand how health status is measured and know its limitations</a:t>
            </a:r>
          </a:p>
          <a:p>
            <a:r>
              <a:rPr lang="en-US" dirty="0"/>
              <a:t>Know the definitions of life expectancy, mortality, morbidity, trends, incidence, prevalence &amp; burden of disease</a:t>
            </a:r>
          </a:p>
          <a:p>
            <a:endParaRPr lang="en-US" dirty="0"/>
          </a:p>
        </p:txBody>
      </p:sp>
      <p:sp>
        <p:nvSpPr>
          <p:cNvPr id="4" name="Title 3"/>
          <p:cNvSpPr>
            <a:spLocks noGrp="1"/>
          </p:cNvSpPr>
          <p:nvPr>
            <p:ph type="title"/>
          </p:nvPr>
        </p:nvSpPr>
        <p:spPr/>
        <p:txBody>
          <a:bodyPr/>
          <a:lstStyle/>
          <a:p>
            <a:r>
              <a:rPr lang="en-AU" dirty="0" smtClean="0"/>
              <a:t>Todays Lesson</a:t>
            </a:r>
            <a:endParaRPr lang="en-AU" dirty="0"/>
          </a:p>
        </p:txBody>
      </p:sp>
    </p:spTree>
    <p:extLst>
      <p:ext uri="{BB962C8B-B14F-4D97-AF65-F5344CB8AC3E}">
        <p14:creationId xmlns:p14="http://schemas.microsoft.com/office/powerpoint/2010/main" val="10007818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Optimal Health</a:t>
            </a:r>
            <a:endParaRPr lang="en-AU" dirty="0"/>
          </a:p>
        </p:txBody>
      </p:sp>
      <p:sp>
        <p:nvSpPr>
          <p:cNvPr id="6" name="Content Placeholder 2"/>
          <p:cNvSpPr>
            <a:spLocks noGrp="1"/>
          </p:cNvSpPr>
          <p:nvPr>
            <p:ph sz="half" idx="2"/>
          </p:nvPr>
        </p:nvSpPr>
        <p:spPr>
          <a:xfrm>
            <a:off x="4648200" y="1719072"/>
            <a:ext cx="4038600" cy="4407408"/>
          </a:xfrm>
        </p:spPr>
        <p:txBody>
          <a:bodyPr/>
          <a:lstStyle/>
          <a:p>
            <a:endParaRPr lang="en-AU"/>
          </a:p>
        </p:txBody>
      </p:sp>
      <p:pic>
        <p:nvPicPr>
          <p:cNvPr id="7" name="Content Placeholder 6"/>
          <p:cNvPicPr>
            <a:picLocks noGrp="1" noChangeAspect="1"/>
          </p:cNvPicPr>
          <p:nvPr>
            <p:ph sz="half" idx="1"/>
          </p:nvPr>
        </p:nvPicPr>
        <p:blipFill>
          <a:blip r:embed="rId2"/>
          <a:stretch>
            <a:fillRect/>
          </a:stretch>
        </p:blipFill>
        <p:spPr>
          <a:xfrm>
            <a:off x="683568" y="1906282"/>
            <a:ext cx="7344816" cy="4550905"/>
          </a:xfrm>
          <a:prstGeom prst="rect">
            <a:avLst/>
          </a:prstGeom>
        </p:spPr>
      </p:pic>
    </p:spTree>
    <p:extLst>
      <p:ext uri="{BB962C8B-B14F-4D97-AF65-F5344CB8AC3E}">
        <p14:creationId xmlns:p14="http://schemas.microsoft.com/office/powerpoint/2010/main" val="385095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457200" y="1719072"/>
            <a:ext cx="8291264" cy="4407408"/>
          </a:xfrm>
        </p:spPr>
        <p:txBody>
          <a:bodyPr/>
          <a:lstStyle/>
          <a:p>
            <a:r>
              <a:rPr lang="en-US" dirty="0"/>
              <a:t>Refers to the highest level of health an individual can realistically attain. </a:t>
            </a:r>
          </a:p>
          <a:p>
            <a:endParaRPr lang="en-AU" dirty="0"/>
          </a:p>
        </p:txBody>
      </p:sp>
      <p:sp>
        <p:nvSpPr>
          <p:cNvPr id="4" name="Title 3"/>
          <p:cNvSpPr>
            <a:spLocks noGrp="1"/>
          </p:cNvSpPr>
          <p:nvPr>
            <p:ph type="title"/>
          </p:nvPr>
        </p:nvSpPr>
        <p:spPr/>
        <p:txBody>
          <a:bodyPr/>
          <a:lstStyle/>
          <a:p>
            <a:r>
              <a:rPr lang="en-US" b="1" dirty="0"/>
              <a:t>OPTIMAL HEALTH…	</a:t>
            </a:r>
            <a:endParaRPr lang="en-AU" dirty="0"/>
          </a:p>
        </p:txBody>
      </p:sp>
    </p:spTree>
    <p:extLst>
      <p:ext uri="{BB962C8B-B14F-4D97-AF65-F5344CB8AC3E}">
        <p14:creationId xmlns:p14="http://schemas.microsoft.com/office/powerpoint/2010/main" val="29638865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4428753" y="1700808"/>
          <a:ext cx="4895775" cy="39597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p:txBody>
          <a:bodyPr>
            <a:normAutofit fontScale="90000"/>
          </a:bodyPr>
          <a:lstStyle/>
          <a:p>
            <a:r>
              <a:rPr lang="en-AU" b="1" dirty="0" smtClean="0">
                <a:solidFill>
                  <a:srgbClr val="92D050"/>
                </a:solidFill>
                <a:latin typeface="Andalus" pitchFamily="18" charset="-78"/>
                <a:cs typeface="Andalus" pitchFamily="18" charset="-78"/>
              </a:rPr>
              <a:t>The Interrelationships between the  Dimensions of Health</a:t>
            </a:r>
            <a:endParaRPr lang="en-AU" b="1" dirty="0">
              <a:solidFill>
                <a:srgbClr val="92D050"/>
              </a:solidFill>
              <a:latin typeface="Andalus" pitchFamily="18" charset="-78"/>
              <a:cs typeface="Andalus" pitchFamily="18" charset="-78"/>
            </a:endParaRPr>
          </a:p>
        </p:txBody>
      </p:sp>
      <p:sp>
        <p:nvSpPr>
          <p:cNvPr id="8" name="TextBox 7"/>
          <p:cNvSpPr txBox="1"/>
          <p:nvPr/>
        </p:nvSpPr>
        <p:spPr>
          <a:xfrm>
            <a:off x="5076056" y="5805264"/>
            <a:ext cx="3888432" cy="646331"/>
          </a:xfrm>
          <a:prstGeom prst="rect">
            <a:avLst/>
          </a:prstGeom>
          <a:noFill/>
        </p:spPr>
        <p:txBody>
          <a:bodyPr wrap="square" rtlCol="0">
            <a:spAutoFit/>
          </a:bodyPr>
          <a:lstStyle/>
          <a:p>
            <a:r>
              <a:rPr lang="en-AU" b="1" i="1" dirty="0" smtClean="0"/>
              <a:t>Venn diagram </a:t>
            </a:r>
            <a:r>
              <a:rPr lang="en-AU" b="1" dirty="0" smtClean="0"/>
              <a:t>– Interrelationship between the dimensions of health</a:t>
            </a:r>
            <a:endParaRPr lang="en-AU" b="1" dirty="0"/>
          </a:p>
        </p:txBody>
      </p:sp>
      <p:sp>
        <p:nvSpPr>
          <p:cNvPr id="9" name="5-Point Star 8"/>
          <p:cNvSpPr/>
          <p:nvPr/>
        </p:nvSpPr>
        <p:spPr>
          <a:xfrm>
            <a:off x="6084168" y="3284984"/>
            <a:ext cx="1656184" cy="1296144"/>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solidFill>
                <a:srgbClr val="FF0000"/>
              </a:solidFill>
            </a:endParaRPr>
          </a:p>
        </p:txBody>
      </p:sp>
      <p:sp>
        <p:nvSpPr>
          <p:cNvPr id="10" name="TextBox 9"/>
          <p:cNvSpPr txBox="1"/>
          <p:nvPr/>
        </p:nvSpPr>
        <p:spPr>
          <a:xfrm>
            <a:off x="251520" y="1673513"/>
            <a:ext cx="5184576" cy="1323439"/>
          </a:xfrm>
          <a:prstGeom prst="rect">
            <a:avLst/>
          </a:prstGeom>
          <a:noFill/>
        </p:spPr>
        <p:txBody>
          <a:bodyPr wrap="square" rtlCol="0">
            <a:spAutoFit/>
          </a:bodyPr>
          <a:lstStyle/>
          <a:p>
            <a:pPr>
              <a:buFont typeface="Arial" pitchFamily="34" charset="0"/>
              <a:buChar char="•"/>
            </a:pPr>
            <a:r>
              <a:rPr lang="en-AU" sz="2000" dirty="0" smtClean="0"/>
              <a:t> Each dimension of health influences the others, determining the overall level of wellbeing, and hence the health status of the individual.</a:t>
            </a:r>
            <a:endParaRPr lang="en-AU" sz="2000" dirty="0"/>
          </a:p>
        </p:txBody>
      </p:sp>
      <p:sp>
        <p:nvSpPr>
          <p:cNvPr id="11" name="TextBox 10"/>
          <p:cNvSpPr txBox="1"/>
          <p:nvPr/>
        </p:nvSpPr>
        <p:spPr>
          <a:xfrm>
            <a:off x="323528" y="2996952"/>
            <a:ext cx="4320480" cy="3477875"/>
          </a:xfrm>
          <a:prstGeom prst="rect">
            <a:avLst/>
          </a:prstGeom>
          <a:noFill/>
        </p:spPr>
        <p:txBody>
          <a:bodyPr wrap="square" rtlCol="0">
            <a:spAutoFit/>
          </a:bodyPr>
          <a:lstStyle/>
          <a:p>
            <a:r>
              <a:rPr lang="en-AU" sz="2000" i="1" dirty="0" smtClean="0"/>
              <a:t>Zoe has netball training twice a week for two hours. This physical activity has a positive impact on her </a:t>
            </a:r>
            <a:r>
              <a:rPr lang="en-AU" sz="2000" b="1" i="1" dirty="0" smtClean="0"/>
              <a:t>physical health</a:t>
            </a:r>
            <a:r>
              <a:rPr lang="en-AU" sz="2000" i="1" dirty="0" smtClean="0"/>
              <a:t>, increasing her cardiovascular fitness. In turn,  Zoe is being socially active, creating new friendships via participating in sport – impacting positively on her </a:t>
            </a:r>
            <a:r>
              <a:rPr lang="en-AU" sz="2000" b="1" i="1" dirty="0" smtClean="0"/>
              <a:t>social health</a:t>
            </a:r>
            <a:r>
              <a:rPr lang="en-AU" sz="2000" i="1" dirty="0" smtClean="0"/>
              <a:t>. As a result of this Zoe feels a greater sense of belonging and increased self-esteem through the positive team environment.</a:t>
            </a:r>
            <a:endParaRPr lang="en-AU" sz="2000" i="1" dirty="0"/>
          </a:p>
        </p:txBody>
      </p:sp>
      <p:sp>
        <p:nvSpPr>
          <p:cNvPr id="15" name="TextBox 14"/>
          <p:cNvSpPr txBox="1"/>
          <p:nvPr/>
        </p:nvSpPr>
        <p:spPr>
          <a:xfrm>
            <a:off x="6480720" y="3717032"/>
            <a:ext cx="1331640" cy="646331"/>
          </a:xfrm>
          <a:prstGeom prst="rect">
            <a:avLst/>
          </a:prstGeom>
          <a:noFill/>
        </p:spPr>
        <p:txBody>
          <a:bodyPr wrap="square" rtlCol="0">
            <a:spAutoFit/>
          </a:bodyPr>
          <a:lstStyle/>
          <a:p>
            <a:r>
              <a:rPr lang="en-AU" b="1" dirty="0" smtClean="0"/>
              <a:t>Optimal Health</a:t>
            </a:r>
            <a:endParaRPr lang="en-AU" b="1" dirty="0"/>
          </a:p>
        </p:txBody>
      </p:sp>
    </p:spTree>
    <p:extLst>
      <p:ext uri="{BB962C8B-B14F-4D97-AF65-F5344CB8AC3E}">
        <p14:creationId xmlns:p14="http://schemas.microsoft.com/office/powerpoint/2010/main" val="2174703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idx="1"/>
          </p:nvPr>
        </p:nvSpPr>
        <p:spPr/>
        <p:txBody>
          <a:bodyPr>
            <a:normAutofit/>
          </a:bodyPr>
          <a:lstStyle/>
          <a:p>
            <a:pPr marL="0" indent="0">
              <a:buNone/>
            </a:pPr>
            <a:r>
              <a:rPr lang="en-US" sz="3600" b="1" dirty="0" smtClean="0">
                <a:ln w="10541" cmpd="sng">
                  <a:solidFill>
                    <a:schemeClr val="accent1">
                      <a:shade val="88000"/>
                      <a:satMod val="110000"/>
                    </a:schemeClr>
                  </a:solidFill>
                  <a:prstDash val="solid"/>
                </a:ln>
                <a:solidFill>
                  <a:schemeClr val="accent6">
                    <a:lumMod val="50000"/>
                  </a:schemeClr>
                </a:solidFill>
              </a:rPr>
              <a:t>Title</a:t>
            </a:r>
            <a:r>
              <a:rPr lang="en-US" sz="3600" b="1" dirty="0">
                <a:ln w="10541" cmpd="sng">
                  <a:solidFill>
                    <a:schemeClr val="accent1">
                      <a:shade val="88000"/>
                      <a:satMod val="110000"/>
                    </a:schemeClr>
                  </a:solidFill>
                  <a:prstDash val="solid"/>
                </a:ln>
                <a:solidFill>
                  <a:schemeClr val="accent6">
                    <a:lumMod val="50000"/>
                  </a:schemeClr>
                </a:solidFill>
              </a:rPr>
              <a:t>: </a:t>
            </a:r>
            <a:r>
              <a:rPr lang="en-US" sz="3600" dirty="0"/>
              <a:t>Introduction to H &amp; HD</a:t>
            </a:r>
          </a:p>
          <a:p>
            <a:pPr marL="0" indent="0">
              <a:buNone/>
            </a:pPr>
            <a:endParaRPr lang="en-US" sz="3600" dirty="0"/>
          </a:p>
          <a:p>
            <a:pPr marL="0" indent="0">
              <a:buNone/>
            </a:pPr>
            <a:r>
              <a:rPr lang="en-US" sz="3600" b="1" dirty="0" smtClean="0">
                <a:ln w="10541" cmpd="sng">
                  <a:solidFill>
                    <a:schemeClr val="accent1">
                      <a:shade val="88000"/>
                      <a:satMod val="110000"/>
                    </a:schemeClr>
                  </a:solidFill>
                  <a:prstDash val="solid"/>
                </a:ln>
                <a:solidFill>
                  <a:schemeClr val="accent6">
                    <a:lumMod val="50000"/>
                  </a:schemeClr>
                </a:solidFill>
              </a:rPr>
              <a:t>Success </a:t>
            </a:r>
            <a:r>
              <a:rPr lang="en-US" sz="3600" b="1" dirty="0">
                <a:ln w="10541" cmpd="sng">
                  <a:solidFill>
                    <a:schemeClr val="accent1">
                      <a:shade val="88000"/>
                      <a:satMod val="110000"/>
                    </a:schemeClr>
                  </a:solidFill>
                  <a:prstDash val="solid"/>
                </a:ln>
                <a:solidFill>
                  <a:schemeClr val="accent6">
                    <a:lumMod val="50000"/>
                  </a:schemeClr>
                </a:solidFill>
              </a:rPr>
              <a:t>Criteria:</a:t>
            </a:r>
          </a:p>
          <a:p>
            <a:r>
              <a:rPr lang="en-US" sz="3600" dirty="0"/>
              <a:t>I can explain what I will learn about in H &amp; HD.</a:t>
            </a:r>
          </a:p>
          <a:p>
            <a:r>
              <a:rPr lang="en-US" sz="3600" dirty="0"/>
              <a:t>Begin to explain what being healthy is</a:t>
            </a:r>
          </a:p>
          <a:p>
            <a:pPr marL="0" indent="0">
              <a:buNone/>
            </a:pPr>
            <a:endParaRPr lang="en-US" sz="3600" dirty="0"/>
          </a:p>
        </p:txBody>
      </p:sp>
      <p:sp>
        <p:nvSpPr>
          <p:cNvPr id="4" name="Title 3"/>
          <p:cNvSpPr txBox="1">
            <a:spLocks/>
          </p:cNvSpPr>
          <p:nvPr/>
        </p:nvSpPr>
        <p:spPr>
          <a:xfrm>
            <a:off x="145557" y="332656"/>
            <a:ext cx="8883526" cy="1060450"/>
          </a:xfrm>
          <a:prstGeom prst="rect">
            <a:avLst/>
          </a:prstGeom>
        </p:spPr>
        <p:txBody>
          <a:bodyPr bIns="9144" anchor="b"/>
          <a:lstStyle>
            <a:lvl1pPr algn="l" rtl="0" eaLnBrk="0" fontAlgn="base" hangingPunct="0">
              <a:spcBef>
                <a:spcPct val="0"/>
              </a:spcBef>
              <a:spcAft>
                <a:spcPct val="0"/>
              </a:spcAft>
              <a:defRPr sz="3200" kern="1200" cap="all">
                <a:solidFill>
                  <a:schemeClr val="tx1"/>
                </a:solidFill>
                <a:latin typeface="+mj-lt"/>
                <a:ea typeface="ＭＳ Ｐゴシック" charset="0"/>
                <a:cs typeface="ＭＳ Ｐゴシック" charset="0"/>
              </a:defRPr>
            </a:lvl1pPr>
            <a:lvl2pPr algn="l" rtl="0" eaLnBrk="0" fontAlgn="base" hangingPunct="0">
              <a:spcBef>
                <a:spcPct val="0"/>
              </a:spcBef>
              <a:spcAft>
                <a:spcPct val="0"/>
              </a:spcAft>
              <a:defRPr sz="2800">
                <a:solidFill>
                  <a:schemeClr val="tx1"/>
                </a:solidFill>
                <a:latin typeface="Franklin Gothic Medium" charset="0"/>
                <a:ea typeface="ＭＳ Ｐゴシック" charset="0"/>
                <a:cs typeface="ＭＳ Ｐゴシック" charset="0"/>
              </a:defRPr>
            </a:lvl2pPr>
            <a:lvl3pPr algn="l" rtl="0" eaLnBrk="0" fontAlgn="base" hangingPunct="0">
              <a:spcBef>
                <a:spcPct val="0"/>
              </a:spcBef>
              <a:spcAft>
                <a:spcPct val="0"/>
              </a:spcAft>
              <a:defRPr sz="2800">
                <a:solidFill>
                  <a:schemeClr val="tx1"/>
                </a:solidFill>
                <a:latin typeface="Franklin Gothic Medium" charset="0"/>
                <a:ea typeface="ＭＳ Ｐゴシック" charset="0"/>
                <a:cs typeface="ＭＳ Ｐゴシック" charset="0"/>
              </a:defRPr>
            </a:lvl3pPr>
            <a:lvl4pPr algn="l" rtl="0" eaLnBrk="0" fontAlgn="base" hangingPunct="0">
              <a:spcBef>
                <a:spcPct val="0"/>
              </a:spcBef>
              <a:spcAft>
                <a:spcPct val="0"/>
              </a:spcAft>
              <a:defRPr sz="2800">
                <a:solidFill>
                  <a:schemeClr val="tx1"/>
                </a:solidFill>
                <a:latin typeface="Franklin Gothic Medium" charset="0"/>
                <a:ea typeface="ＭＳ Ｐゴシック" charset="0"/>
                <a:cs typeface="ＭＳ Ｐゴシック" charset="0"/>
              </a:defRPr>
            </a:lvl4pPr>
            <a:lvl5pPr algn="l" rtl="0" eaLnBrk="0" fontAlgn="base" hangingPunct="0">
              <a:spcBef>
                <a:spcPct val="0"/>
              </a:spcBef>
              <a:spcAft>
                <a:spcPct val="0"/>
              </a:spcAft>
              <a:defRPr sz="2800">
                <a:solidFill>
                  <a:schemeClr val="tx1"/>
                </a:solidFill>
                <a:latin typeface="Franklin Gothic Medium" charset="0"/>
                <a:ea typeface="ＭＳ Ｐゴシック" charset="0"/>
                <a:cs typeface="ＭＳ Ｐゴシック" charset="0"/>
              </a:defRPr>
            </a:lvl5pPr>
            <a:lvl6pPr marL="457200" algn="l" rtl="0" fontAlgn="base">
              <a:spcBef>
                <a:spcPct val="0"/>
              </a:spcBef>
              <a:spcAft>
                <a:spcPct val="0"/>
              </a:spcAft>
              <a:defRPr sz="2800">
                <a:solidFill>
                  <a:schemeClr val="tx1"/>
                </a:solidFill>
                <a:latin typeface="Franklin Gothic Medium" charset="0"/>
                <a:ea typeface="ＭＳ Ｐゴシック" charset="0"/>
                <a:cs typeface="ＭＳ Ｐゴシック" charset="0"/>
              </a:defRPr>
            </a:lvl6pPr>
            <a:lvl7pPr marL="914400" algn="l" rtl="0" fontAlgn="base">
              <a:spcBef>
                <a:spcPct val="0"/>
              </a:spcBef>
              <a:spcAft>
                <a:spcPct val="0"/>
              </a:spcAft>
              <a:defRPr sz="2800">
                <a:solidFill>
                  <a:schemeClr val="tx1"/>
                </a:solidFill>
                <a:latin typeface="Franklin Gothic Medium" charset="0"/>
                <a:ea typeface="ＭＳ Ｐゴシック" charset="0"/>
                <a:cs typeface="ＭＳ Ｐゴシック" charset="0"/>
              </a:defRPr>
            </a:lvl7pPr>
            <a:lvl8pPr marL="1371600" algn="l" rtl="0" fontAlgn="base">
              <a:spcBef>
                <a:spcPct val="0"/>
              </a:spcBef>
              <a:spcAft>
                <a:spcPct val="0"/>
              </a:spcAft>
              <a:defRPr sz="2800">
                <a:solidFill>
                  <a:schemeClr val="tx1"/>
                </a:solidFill>
                <a:latin typeface="Franklin Gothic Medium" charset="0"/>
                <a:ea typeface="ＭＳ Ｐゴシック" charset="0"/>
                <a:cs typeface="ＭＳ Ｐゴシック" charset="0"/>
              </a:defRPr>
            </a:lvl8pPr>
            <a:lvl9pPr marL="1828800" algn="l" rtl="0" fontAlgn="base">
              <a:spcBef>
                <a:spcPct val="0"/>
              </a:spcBef>
              <a:spcAft>
                <a:spcPct val="0"/>
              </a:spcAft>
              <a:defRPr sz="2800">
                <a:solidFill>
                  <a:schemeClr val="tx1"/>
                </a:solidFill>
                <a:latin typeface="Franklin Gothic Medium" charset="0"/>
                <a:ea typeface="ＭＳ Ｐゴシック" charset="0"/>
                <a:cs typeface="ＭＳ Ｐゴシック" charset="0"/>
              </a:defRPr>
            </a:lvl9pPr>
          </a:lstStyle>
          <a:p>
            <a:pPr algn="ctr" eaLnBrk="1" hangingPunct="1">
              <a:defRPr/>
            </a:pPr>
            <a:endParaRPr lang="en-US" sz="4400" dirty="0">
              <a:solidFill>
                <a:srgbClr val="92D050"/>
              </a:solidFill>
              <a:latin typeface="Gungsuh" pitchFamily="18" charset="-127"/>
              <a:ea typeface="Gungsuh" pitchFamily="18" charset="-127"/>
            </a:endParaRPr>
          </a:p>
        </p:txBody>
      </p:sp>
      <p:sp>
        <p:nvSpPr>
          <p:cNvPr id="5" name="Title 2"/>
          <p:cNvSpPr>
            <a:spLocks noGrp="1"/>
          </p:cNvSpPr>
          <p:nvPr>
            <p:ph type="title"/>
          </p:nvPr>
        </p:nvSpPr>
        <p:spPr>
          <a:xfrm>
            <a:off x="381000" y="355847"/>
            <a:ext cx="8381260" cy="1054394"/>
          </a:xfrm>
        </p:spPr>
        <p:txBody>
          <a:bodyPr/>
          <a:lstStyle/>
          <a:p>
            <a:r>
              <a:rPr lang="en-AU" dirty="0" smtClean="0"/>
              <a:t>Todays lesson</a:t>
            </a:r>
            <a:endParaRPr lang="en-AU" dirty="0"/>
          </a:p>
        </p:txBody>
      </p:sp>
    </p:spTree>
    <p:extLst>
      <p:ext uri="{BB962C8B-B14F-4D97-AF65-F5344CB8AC3E}">
        <p14:creationId xmlns:p14="http://schemas.microsoft.com/office/powerpoint/2010/main" val="37244256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p:cNvSpPr>
            <a:spLocks noGrp="1"/>
          </p:cNvSpPr>
          <p:nvPr>
            <p:ph idx="1"/>
          </p:nvPr>
        </p:nvSpPr>
        <p:spPr>
          <a:xfrm>
            <a:off x="323528" y="1772816"/>
            <a:ext cx="8568952" cy="2548880"/>
          </a:xfrm>
        </p:spPr>
        <p:txBody>
          <a:bodyPr>
            <a:noAutofit/>
          </a:bodyPr>
          <a:lstStyle/>
          <a:p>
            <a:pPr>
              <a:buNone/>
            </a:pPr>
            <a:r>
              <a:rPr lang="en-AU" sz="2000" b="1" dirty="0" smtClean="0"/>
              <a:t>	Look at the images below. For each image, list or write a response for the following questions:</a:t>
            </a:r>
          </a:p>
          <a:p>
            <a:pPr marL="514350" indent="-514350">
              <a:buFont typeface="+mj-lt"/>
              <a:buAutoNum type="arabicPeriod"/>
            </a:pPr>
            <a:r>
              <a:rPr lang="en-AU" sz="2000" dirty="0" smtClean="0"/>
              <a:t>What impact do you think the individual’s behaviour will have on physical, social, and mental health?</a:t>
            </a:r>
          </a:p>
          <a:p>
            <a:pPr marL="514350" indent="-514350">
              <a:buFont typeface="+mj-lt"/>
              <a:buAutoNum type="arabicPeriod"/>
            </a:pPr>
            <a:r>
              <a:rPr lang="en-AU" sz="2000" dirty="0" smtClean="0"/>
              <a:t>What links (positive or negative) can you make between the above three dimensions?</a:t>
            </a:r>
            <a:endParaRPr lang="en-AU" sz="2000" dirty="0"/>
          </a:p>
        </p:txBody>
      </p:sp>
      <p:sp>
        <p:nvSpPr>
          <p:cNvPr id="2" name="Title 1"/>
          <p:cNvSpPr>
            <a:spLocks noGrp="1"/>
          </p:cNvSpPr>
          <p:nvPr>
            <p:ph type="title"/>
          </p:nvPr>
        </p:nvSpPr>
        <p:spPr/>
        <p:txBody>
          <a:bodyPr>
            <a:normAutofit/>
          </a:bodyPr>
          <a:lstStyle/>
          <a:p>
            <a:pPr algn="r"/>
            <a:r>
              <a:rPr lang="en-AU" b="1" dirty="0" smtClean="0">
                <a:solidFill>
                  <a:srgbClr val="92D050"/>
                </a:solidFill>
                <a:latin typeface="Andalus" pitchFamily="18" charset="-78"/>
                <a:cs typeface="Andalus" pitchFamily="18" charset="-78"/>
              </a:rPr>
              <a:t>Independent student activity</a:t>
            </a:r>
            <a:endParaRPr lang="en-AU" b="1" dirty="0">
              <a:solidFill>
                <a:srgbClr val="92D050"/>
              </a:solidFill>
              <a:latin typeface="Andalus" pitchFamily="18" charset="-78"/>
              <a:cs typeface="Andalus" pitchFamily="18" charset="-78"/>
            </a:endParaRPr>
          </a:p>
        </p:txBody>
      </p:sp>
      <p:pic>
        <p:nvPicPr>
          <p:cNvPr id="5" name="il_fi" descr="http://www.cartoonstock.com/newscartoons/cartoonists/pto/lowres/pton35l.jpg"/>
          <p:cNvPicPr/>
          <p:nvPr/>
        </p:nvPicPr>
        <p:blipFill>
          <a:blip r:embed="rId3" cstate="print"/>
          <a:srcRect/>
          <a:stretch>
            <a:fillRect/>
          </a:stretch>
        </p:blipFill>
        <p:spPr bwMode="auto">
          <a:xfrm>
            <a:off x="323528" y="3861048"/>
            <a:ext cx="3960440" cy="2757264"/>
          </a:xfrm>
          <a:prstGeom prst="rect">
            <a:avLst/>
          </a:prstGeom>
          <a:noFill/>
          <a:ln w="9525">
            <a:noFill/>
            <a:miter lim="800000"/>
            <a:headEnd/>
            <a:tailEnd/>
          </a:ln>
        </p:spPr>
      </p:pic>
      <p:pic>
        <p:nvPicPr>
          <p:cNvPr id="6" name="il_fi" descr="http://img.dailymail.co.uk/i/pix/2007/04_02/fattv2404_468x312.jpg"/>
          <p:cNvPicPr/>
          <p:nvPr/>
        </p:nvPicPr>
        <p:blipFill>
          <a:blip r:embed="rId4" cstate="print"/>
          <a:srcRect/>
          <a:stretch>
            <a:fillRect/>
          </a:stretch>
        </p:blipFill>
        <p:spPr bwMode="auto">
          <a:xfrm>
            <a:off x="4427984" y="3861048"/>
            <a:ext cx="4248472" cy="2736304"/>
          </a:xfrm>
          <a:prstGeom prst="rect">
            <a:avLst/>
          </a:prstGeom>
          <a:noFill/>
          <a:ln w="9525">
            <a:noFill/>
            <a:miter lim="800000"/>
            <a:headEnd/>
            <a:tailEnd/>
          </a:ln>
        </p:spPr>
      </p:pic>
    </p:spTree>
    <p:extLst>
      <p:ext uri="{BB962C8B-B14F-4D97-AF65-F5344CB8AC3E}">
        <p14:creationId xmlns:p14="http://schemas.microsoft.com/office/powerpoint/2010/main" val="36623242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p:cNvSpPr>
            <a:spLocks noGrp="1"/>
          </p:cNvSpPr>
          <p:nvPr>
            <p:ph idx="1"/>
          </p:nvPr>
        </p:nvSpPr>
        <p:spPr>
          <a:xfrm>
            <a:off x="323528" y="1628800"/>
            <a:ext cx="8568952" cy="5040560"/>
          </a:xfrm>
        </p:spPr>
        <p:txBody>
          <a:bodyPr>
            <a:noAutofit/>
          </a:bodyPr>
          <a:lstStyle/>
          <a:p>
            <a:pPr marL="0" indent="0" algn="ctr">
              <a:buNone/>
            </a:pPr>
            <a:endParaRPr lang="en-AU" sz="1800" b="1" i="1" dirty="0" smtClean="0"/>
          </a:p>
          <a:p>
            <a:pPr marL="0" indent="0" algn="ctr">
              <a:buNone/>
            </a:pPr>
            <a:endParaRPr lang="en-AU" sz="1800" b="1" i="1" dirty="0"/>
          </a:p>
          <a:p>
            <a:pPr marL="0" indent="0" algn="ctr">
              <a:buNone/>
            </a:pPr>
            <a:r>
              <a:rPr lang="en-AU" sz="1800" b="1" i="1" dirty="0" smtClean="0"/>
              <a:t>Complete the Case study worksheet</a:t>
            </a:r>
          </a:p>
          <a:p>
            <a:pPr marL="285750" indent="-285750"/>
            <a:endParaRPr lang="en-AU" sz="1800" b="1" i="1" dirty="0"/>
          </a:p>
          <a:p>
            <a:pPr marL="0" indent="0" algn="ctr">
              <a:buNone/>
            </a:pPr>
            <a:r>
              <a:rPr lang="en-AU" sz="4000" b="1" dirty="0" smtClean="0"/>
              <a:t>“Confronting the Issue”</a:t>
            </a:r>
          </a:p>
        </p:txBody>
      </p:sp>
      <p:sp>
        <p:nvSpPr>
          <p:cNvPr id="2" name="Title 1"/>
          <p:cNvSpPr>
            <a:spLocks noGrp="1"/>
          </p:cNvSpPr>
          <p:nvPr>
            <p:ph type="title"/>
          </p:nvPr>
        </p:nvSpPr>
        <p:spPr/>
        <p:txBody>
          <a:bodyPr>
            <a:normAutofit/>
          </a:bodyPr>
          <a:lstStyle/>
          <a:p>
            <a:pPr algn="r"/>
            <a:r>
              <a:rPr lang="en-AU" b="1" dirty="0" smtClean="0">
                <a:solidFill>
                  <a:srgbClr val="92D050"/>
                </a:solidFill>
                <a:latin typeface="Andalus" pitchFamily="18" charset="-78"/>
                <a:cs typeface="Andalus" pitchFamily="18" charset="-78"/>
              </a:rPr>
              <a:t>Case Study</a:t>
            </a:r>
            <a:endParaRPr lang="en-AU" b="1" dirty="0">
              <a:solidFill>
                <a:srgbClr val="92D050"/>
              </a:solidFill>
              <a:latin typeface="Andalus" pitchFamily="18" charset="-78"/>
              <a:cs typeface="Andalus" pitchFamily="18" charset="-78"/>
            </a:endParaRPr>
          </a:p>
        </p:txBody>
      </p:sp>
    </p:spTree>
    <p:extLst>
      <p:ext uri="{BB962C8B-B14F-4D97-AF65-F5344CB8AC3E}">
        <p14:creationId xmlns:p14="http://schemas.microsoft.com/office/powerpoint/2010/main" val="36655347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Health Status- An individual’s or population’s overall level of health taking into account various factors such as life expectancy, amount of disability, and levels of disease risk factors. </a:t>
            </a:r>
          </a:p>
          <a:p>
            <a:endParaRPr lang="en-US" dirty="0"/>
          </a:p>
          <a:p>
            <a:r>
              <a:rPr lang="en-US" dirty="0" smtClean="0"/>
              <a:t>The level of health or health status of a population can be measured with the use of data and statistics gathered by various </a:t>
            </a:r>
            <a:r>
              <a:rPr lang="en-US" dirty="0" err="1" smtClean="0"/>
              <a:t>organisations</a:t>
            </a:r>
            <a:r>
              <a:rPr lang="en-US" dirty="0" smtClean="0"/>
              <a:t>. </a:t>
            </a:r>
          </a:p>
          <a:p>
            <a:endParaRPr lang="en-US" dirty="0"/>
          </a:p>
          <a:p>
            <a:pPr>
              <a:buFont typeface="Arial"/>
              <a:buChar char="•"/>
            </a:pPr>
            <a:endParaRPr lang="en-US" dirty="0"/>
          </a:p>
        </p:txBody>
      </p:sp>
      <p:sp>
        <p:nvSpPr>
          <p:cNvPr id="3" name="Title 2"/>
          <p:cNvSpPr>
            <a:spLocks noGrp="1"/>
          </p:cNvSpPr>
          <p:nvPr>
            <p:ph type="title"/>
          </p:nvPr>
        </p:nvSpPr>
        <p:spPr/>
        <p:txBody>
          <a:bodyPr/>
          <a:lstStyle/>
          <a:p>
            <a:r>
              <a:rPr lang="en-US" dirty="0" smtClean="0"/>
              <a:t>Measurements of health status</a:t>
            </a:r>
            <a:endParaRPr lang="en-US" dirty="0"/>
          </a:p>
        </p:txBody>
      </p:sp>
    </p:spTree>
    <p:extLst>
      <p:ext uri="{BB962C8B-B14F-4D97-AF65-F5344CB8AC3E}">
        <p14:creationId xmlns:p14="http://schemas.microsoft.com/office/powerpoint/2010/main" val="29626852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Statistics used draw on many sources each with their own strengths and limitations</a:t>
            </a:r>
          </a:p>
          <a:p>
            <a:endParaRPr lang="en-US" dirty="0"/>
          </a:p>
          <a:p>
            <a:r>
              <a:rPr lang="en-US" dirty="0" smtClean="0"/>
              <a:t>Even though the goal is to promote good health, this measurement has most focus on the negative aspects including illness, disease, disability and death. </a:t>
            </a:r>
          </a:p>
          <a:p>
            <a:endParaRPr lang="en-US" dirty="0"/>
          </a:p>
          <a:p>
            <a:r>
              <a:rPr lang="en-US" dirty="0" smtClean="0"/>
              <a:t>This is due to the fact that wellbeing and positive health are subjective (self assessed) and healthy people do not come into contact with health care services as often as unhealthy people. Therefore data of good health is not easily gathered.</a:t>
            </a:r>
            <a:endParaRPr lang="en-US" dirty="0"/>
          </a:p>
        </p:txBody>
      </p:sp>
      <p:sp>
        <p:nvSpPr>
          <p:cNvPr id="3" name="Title 2"/>
          <p:cNvSpPr>
            <a:spLocks noGrp="1"/>
          </p:cNvSpPr>
          <p:nvPr>
            <p:ph type="title"/>
          </p:nvPr>
        </p:nvSpPr>
        <p:spPr/>
        <p:txBody>
          <a:bodyPr/>
          <a:lstStyle/>
          <a:p>
            <a:endParaRPr lang="en-US" dirty="0"/>
          </a:p>
        </p:txBody>
      </p:sp>
    </p:spTree>
    <p:extLst>
      <p:ext uri="{BB962C8B-B14F-4D97-AF65-F5344CB8AC3E}">
        <p14:creationId xmlns:p14="http://schemas.microsoft.com/office/powerpoint/2010/main" val="26516082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Definition- An indication of how long a person can expect to live. It is the number of years of life remaining to a person at a particular age if death rates do not change. </a:t>
            </a:r>
          </a:p>
          <a:p>
            <a:pPr marL="45720" indent="0">
              <a:buNone/>
            </a:pPr>
            <a:endParaRPr lang="en-US" dirty="0"/>
          </a:p>
          <a:p>
            <a:pPr marL="45720" indent="0">
              <a:buNone/>
            </a:pPr>
            <a:endParaRPr lang="en-US" dirty="0" smtClean="0"/>
          </a:p>
          <a:p>
            <a:pPr marL="45720" indent="0">
              <a:buNone/>
            </a:pPr>
            <a:r>
              <a:rPr lang="en-US" dirty="0" smtClean="0"/>
              <a:t>What do you think Australia’s life expectancy would be like compared to other countries?  </a:t>
            </a:r>
            <a:endParaRPr lang="en-US" dirty="0"/>
          </a:p>
        </p:txBody>
      </p:sp>
      <p:sp>
        <p:nvSpPr>
          <p:cNvPr id="3" name="Title 2"/>
          <p:cNvSpPr>
            <a:spLocks noGrp="1"/>
          </p:cNvSpPr>
          <p:nvPr>
            <p:ph type="title"/>
          </p:nvPr>
        </p:nvSpPr>
        <p:spPr/>
        <p:txBody>
          <a:bodyPr/>
          <a:lstStyle/>
          <a:p>
            <a:r>
              <a:rPr lang="en-US" dirty="0" smtClean="0"/>
              <a:t>Life Expectancy</a:t>
            </a:r>
            <a:endParaRPr lang="en-US" dirty="0"/>
          </a:p>
        </p:txBody>
      </p:sp>
    </p:spTree>
    <p:extLst>
      <p:ext uri="{BB962C8B-B14F-4D97-AF65-F5344CB8AC3E}">
        <p14:creationId xmlns:p14="http://schemas.microsoft.com/office/powerpoint/2010/main" val="19605927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 indent="0">
              <a:buNone/>
            </a:pPr>
            <a:r>
              <a:rPr lang="en-US" dirty="0" smtClean="0"/>
              <a:t>Have a go at answering the following:</a:t>
            </a:r>
          </a:p>
          <a:p>
            <a:endParaRPr lang="en-US" dirty="0"/>
          </a:p>
          <a:p>
            <a:r>
              <a:rPr lang="en-US" dirty="0" smtClean="0"/>
              <a:t>What do you think is the current life expectancy rate for males?</a:t>
            </a:r>
          </a:p>
          <a:p>
            <a:endParaRPr lang="en-US" dirty="0"/>
          </a:p>
          <a:p>
            <a:r>
              <a:rPr lang="en-US" dirty="0"/>
              <a:t>What do you think is the current life expectancy rate for </a:t>
            </a:r>
            <a:r>
              <a:rPr lang="en-US" dirty="0" smtClean="0"/>
              <a:t>females</a:t>
            </a:r>
            <a:r>
              <a:rPr lang="en-US" dirty="0"/>
              <a:t>?</a:t>
            </a:r>
          </a:p>
          <a:p>
            <a:endParaRPr lang="en-US" dirty="0"/>
          </a:p>
        </p:txBody>
      </p:sp>
      <p:sp>
        <p:nvSpPr>
          <p:cNvPr id="3" name="Title 2"/>
          <p:cNvSpPr>
            <a:spLocks noGrp="1"/>
          </p:cNvSpPr>
          <p:nvPr>
            <p:ph type="title"/>
          </p:nvPr>
        </p:nvSpPr>
        <p:spPr/>
        <p:txBody>
          <a:bodyPr/>
          <a:lstStyle/>
          <a:p>
            <a:r>
              <a:rPr lang="en-US" dirty="0" smtClean="0"/>
              <a:t>CURRENT LIFE EXPECTANCY RATES IN </a:t>
            </a:r>
            <a:r>
              <a:rPr lang="en-US" dirty="0" err="1" smtClean="0"/>
              <a:t>australia</a:t>
            </a:r>
            <a:endParaRPr lang="en-US" dirty="0"/>
          </a:p>
        </p:txBody>
      </p:sp>
    </p:spTree>
    <p:extLst>
      <p:ext uri="{BB962C8B-B14F-4D97-AF65-F5344CB8AC3E}">
        <p14:creationId xmlns:p14="http://schemas.microsoft.com/office/powerpoint/2010/main" val="15242085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Males- 79.5</a:t>
            </a:r>
          </a:p>
          <a:p>
            <a:endParaRPr lang="en-US" dirty="0"/>
          </a:p>
          <a:p>
            <a:r>
              <a:rPr lang="en-US" dirty="0" smtClean="0"/>
              <a:t>Females 84</a:t>
            </a:r>
          </a:p>
          <a:p>
            <a:endParaRPr lang="en-US" dirty="0"/>
          </a:p>
          <a:p>
            <a:endParaRPr lang="en-US" dirty="0" smtClean="0"/>
          </a:p>
          <a:p>
            <a:r>
              <a:rPr lang="en-US" dirty="0"/>
              <a:t>Did these results surprise you</a:t>
            </a:r>
            <a:r>
              <a:rPr lang="en-US" dirty="0" smtClean="0"/>
              <a:t>?</a:t>
            </a:r>
          </a:p>
          <a:p>
            <a:endParaRPr lang="en-US" dirty="0"/>
          </a:p>
          <a:p>
            <a:r>
              <a:rPr lang="en-US" dirty="0" smtClean="0"/>
              <a:t>Why do you think Females life expectancy is almost 5 years more than males?</a:t>
            </a:r>
            <a:endParaRPr lang="en-US" dirty="0"/>
          </a:p>
          <a:p>
            <a:endParaRPr lang="en-US" dirty="0" smtClean="0"/>
          </a:p>
          <a:p>
            <a:endParaRPr lang="en-US" dirty="0" smtClean="0"/>
          </a:p>
          <a:p>
            <a:endParaRPr lang="en-US" dirty="0"/>
          </a:p>
          <a:p>
            <a:pPr marL="45720" indent="0">
              <a:buNone/>
            </a:pPr>
            <a:endParaRPr lang="en-US" dirty="0"/>
          </a:p>
          <a:p>
            <a:pPr marL="45720" indent="0">
              <a:buNone/>
            </a:pPr>
            <a:endParaRPr lang="en-US" dirty="0"/>
          </a:p>
        </p:txBody>
      </p:sp>
      <p:sp>
        <p:nvSpPr>
          <p:cNvPr id="3" name="Title 2"/>
          <p:cNvSpPr>
            <a:spLocks noGrp="1"/>
          </p:cNvSpPr>
          <p:nvPr>
            <p:ph type="title"/>
          </p:nvPr>
        </p:nvSpPr>
        <p:spPr/>
        <p:txBody>
          <a:bodyPr/>
          <a:lstStyle/>
          <a:p>
            <a:r>
              <a:rPr lang="en-US" dirty="0" smtClean="0"/>
              <a:t>Current </a:t>
            </a:r>
            <a:r>
              <a:rPr lang="en-US" dirty="0"/>
              <a:t>LIFE EXPECTANCY </a:t>
            </a:r>
            <a:r>
              <a:rPr lang="en-US" dirty="0" smtClean="0"/>
              <a:t>RATES IN AUSTRALIA</a:t>
            </a:r>
            <a:endParaRPr lang="en-US" dirty="0"/>
          </a:p>
        </p:txBody>
      </p:sp>
    </p:spTree>
    <p:extLst>
      <p:ext uri="{BB962C8B-B14F-4D97-AF65-F5344CB8AC3E}">
        <p14:creationId xmlns:p14="http://schemas.microsoft.com/office/powerpoint/2010/main" val="318147482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number of deaths caused by a particular disease, illness or other environmental factor.</a:t>
            </a:r>
          </a:p>
          <a:p>
            <a:endParaRPr lang="en-US" dirty="0"/>
          </a:p>
          <a:p>
            <a:r>
              <a:rPr lang="en-US" dirty="0" smtClean="0"/>
              <a:t>Mortality always refers to death. If you hear there has been a road mortality it means that someone has died. </a:t>
            </a:r>
            <a:endParaRPr lang="en-US" dirty="0"/>
          </a:p>
        </p:txBody>
      </p:sp>
      <p:sp>
        <p:nvSpPr>
          <p:cNvPr id="3" name="Title 2"/>
          <p:cNvSpPr>
            <a:spLocks noGrp="1"/>
          </p:cNvSpPr>
          <p:nvPr>
            <p:ph type="title"/>
          </p:nvPr>
        </p:nvSpPr>
        <p:spPr/>
        <p:txBody>
          <a:bodyPr/>
          <a:lstStyle/>
          <a:p>
            <a:r>
              <a:rPr lang="en-US" dirty="0" smtClean="0"/>
              <a:t>Mortality</a:t>
            </a:r>
            <a:endParaRPr lang="en-US" dirty="0"/>
          </a:p>
        </p:txBody>
      </p:sp>
    </p:spTree>
    <p:extLst>
      <p:ext uri="{BB962C8B-B14F-4D97-AF65-F5344CB8AC3E}">
        <p14:creationId xmlns:p14="http://schemas.microsoft.com/office/powerpoint/2010/main" val="27688611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 indent="0">
              <a:buNone/>
            </a:pPr>
            <a:r>
              <a:rPr lang="en-US" dirty="0" smtClean="0"/>
              <a:t>‘Refers to ill health in an individual and the levels of ill health in a population group’ (AIHW, 2008) </a:t>
            </a:r>
          </a:p>
          <a:p>
            <a:pPr marL="45720" indent="0">
              <a:buNone/>
            </a:pPr>
            <a:endParaRPr lang="en-US" dirty="0"/>
          </a:p>
          <a:p>
            <a:pPr marL="45720" indent="0">
              <a:buNone/>
            </a:pPr>
            <a:endParaRPr lang="en-US" dirty="0"/>
          </a:p>
        </p:txBody>
      </p:sp>
      <p:sp>
        <p:nvSpPr>
          <p:cNvPr id="3" name="Title 2"/>
          <p:cNvSpPr>
            <a:spLocks noGrp="1"/>
          </p:cNvSpPr>
          <p:nvPr>
            <p:ph type="title"/>
          </p:nvPr>
        </p:nvSpPr>
        <p:spPr/>
        <p:txBody>
          <a:bodyPr/>
          <a:lstStyle/>
          <a:p>
            <a:r>
              <a:rPr lang="en-US" dirty="0" smtClean="0"/>
              <a:t>Morbidity</a:t>
            </a:r>
            <a:endParaRPr lang="en-US" dirty="0"/>
          </a:p>
        </p:txBody>
      </p:sp>
    </p:spTree>
    <p:extLst>
      <p:ext uri="{BB962C8B-B14F-4D97-AF65-F5344CB8AC3E}">
        <p14:creationId xmlns:p14="http://schemas.microsoft.com/office/powerpoint/2010/main" val="39661085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Mortality data are routinely collected and </a:t>
            </a:r>
            <a:r>
              <a:rPr lang="en-US" dirty="0" err="1" smtClean="0"/>
              <a:t>readlly</a:t>
            </a:r>
            <a:r>
              <a:rPr lang="en-US" dirty="0" smtClean="0"/>
              <a:t> available, and are therefore most often used instrument for monitoring health. </a:t>
            </a:r>
          </a:p>
          <a:p>
            <a:endParaRPr lang="en-US" dirty="0"/>
          </a:p>
          <a:p>
            <a:r>
              <a:rPr lang="en-US" dirty="0" smtClean="0"/>
              <a:t>Morbidity data is often incomplete and poses significant measurement problems. Morbidity data may be collected through hospital records and specific population surveys. </a:t>
            </a:r>
            <a:endParaRPr lang="en-US" dirty="0"/>
          </a:p>
        </p:txBody>
      </p:sp>
      <p:sp>
        <p:nvSpPr>
          <p:cNvPr id="3" name="Title 2"/>
          <p:cNvSpPr>
            <a:spLocks noGrp="1"/>
          </p:cNvSpPr>
          <p:nvPr>
            <p:ph type="title"/>
          </p:nvPr>
        </p:nvSpPr>
        <p:spPr/>
        <p:txBody>
          <a:bodyPr/>
          <a:lstStyle/>
          <a:p>
            <a:r>
              <a:rPr lang="en-US" dirty="0" smtClean="0"/>
              <a:t>Mortality &amp; Morbidity Data</a:t>
            </a:r>
            <a:endParaRPr lang="en-US" dirty="0"/>
          </a:p>
        </p:txBody>
      </p:sp>
    </p:spTree>
    <p:extLst>
      <p:ext uri="{BB962C8B-B14F-4D97-AF65-F5344CB8AC3E}">
        <p14:creationId xmlns:p14="http://schemas.microsoft.com/office/powerpoint/2010/main" val="33646857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251520" y="1772816"/>
            <a:ext cx="8712968" cy="1152822"/>
          </a:xfrm>
        </p:spPr>
        <p:txBody>
          <a:bodyPr>
            <a:normAutofit/>
          </a:bodyPr>
          <a:lstStyle/>
          <a:p>
            <a:pPr marL="17463" indent="0" fontAlgn="auto">
              <a:spcBef>
                <a:spcPts val="0"/>
              </a:spcBef>
              <a:spcAft>
                <a:spcPts val="0"/>
              </a:spcAft>
              <a:buFont typeface="Wingdings" pitchFamily="2" charset="2"/>
              <a:buNone/>
              <a:defRPr/>
            </a:pPr>
            <a:r>
              <a:rPr lang="en-AU" sz="2400" dirty="0" smtClean="0">
                <a:ea typeface="ＭＳ Ｐゴシック" pitchFamily="34" charset="-128"/>
              </a:rPr>
              <a:t>Unit 1 has 3 Areas of Studies, and </a:t>
            </a:r>
            <a:r>
              <a:rPr lang="en-AU" sz="2400" dirty="0">
                <a:ea typeface="ＭＳ Ｐゴシック" pitchFamily="34" charset="-128"/>
              </a:rPr>
              <a:t>3</a:t>
            </a:r>
            <a:r>
              <a:rPr lang="en-AU" sz="2400" dirty="0" smtClean="0">
                <a:ea typeface="ＭＳ Ｐゴシック" pitchFamily="34" charset="-128"/>
              </a:rPr>
              <a:t> SACS and an exam.</a:t>
            </a:r>
          </a:p>
        </p:txBody>
      </p:sp>
      <p:sp>
        <p:nvSpPr>
          <p:cNvPr id="5" name="Title 4"/>
          <p:cNvSpPr>
            <a:spLocks noGrp="1"/>
          </p:cNvSpPr>
          <p:nvPr>
            <p:ph type="title"/>
          </p:nvPr>
        </p:nvSpPr>
        <p:spPr>
          <a:xfrm>
            <a:off x="800100" y="260648"/>
            <a:ext cx="7543800" cy="914400"/>
          </a:xfrm>
        </p:spPr>
        <p:txBody>
          <a:bodyPr wrap="square" numCol="1" anchorCtr="0" compatLnSpc="1">
            <a:prstTxWarp prst="textNoShape">
              <a:avLst/>
            </a:prstTxWarp>
          </a:bodyPr>
          <a:lstStyle/>
          <a:p>
            <a:pPr marL="54864" indent="0" algn="ctr" fontAlgn="auto">
              <a:spcAft>
                <a:spcPts val="0"/>
              </a:spcAft>
              <a:defRPr/>
            </a:pPr>
            <a:r>
              <a:rPr lang="en-AU" sz="4000" dirty="0" smtClean="0">
                <a:solidFill>
                  <a:srgbClr val="92D050"/>
                </a:solidFill>
                <a:effectLst>
                  <a:outerShdw blurRad="38100" dist="38100" dir="2700000" algn="tl">
                    <a:srgbClr val="242852"/>
                  </a:outerShdw>
                </a:effectLst>
                <a:ea typeface="ＭＳ Ｐゴシック" pitchFamily="34" charset="-128"/>
              </a:rPr>
              <a:t>Unit 1</a:t>
            </a:r>
          </a:p>
        </p:txBody>
      </p:sp>
      <p:sp>
        <p:nvSpPr>
          <p:cNvPr id="7" name="Rounded Rectangle 6"/>
          <p:cNvSpPr/>
          <p:nvPr/>
        </p:nvSpPr>
        <p:spPr>
          <a:xfrm>
            <a:off x="3271168" y="2348880"/>
            <a:ext cx="2232323" cy="93598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r>
              <a:rPr lang="en-AU" sz="4000" dirty="0">
                <a:solidFill>
                  <a:schemeClr val="tx2"/>
                </a:solidFill>
              </a:rPr>
              <a:t>UNIT </a:t>
            </a:r>
            <a:r>
              <a:rPr lang="en-AU" sz="4000" dirty="0" smtClean="0">
                <a:solidFill>
                  <a:schemeClr val="tx2"/>
                </a:solidFill>
              </a:rPr>
              <a:t>1</a:t>
            </a:r>
            <a:endParaRPr lang="en-AU" sz="4000" dirty="0">
              <a:solidFill>
                <a:schemeClr val="tx2"/>
              </a:solidFill>
            </a:endParaRPr>
          </a:p>
        </p:txBody>
      </p:sp>
      <p:sp>
        <p:nvSpPr>
          <p:cNvPr id="8" name="Rounded Rectangle 7"/>
          <p:cNvSpPr/>
          <p:nvPr/>
        </p:nvSpPr>
        <p:spPr>
          <a:xfrm>
            <a:off x="395535" y="3788001"/>
            <a:ext cx="1908473" cy="613131"/>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r>
              <a:rPr lang="en-AU" dirty="0"/>
              <a:t>AOS 1</a:t>
            </a:r>
          </a:p>
        </p:txBody>
      </p:sp>
      <p:sp>
        <p:nvSpPr>
          <p:cNvPr id="9" name="Rounded Rectangle 8"/>
          <p:cNvSpPr/>
          <p:nvPr/>
        </p:nvSpPr>
        <p:spPr>
          <a:xfrm>
            <a:off x="3419873" y="3788001"/>
            <a:ext cx="1944290" cy="616162"/>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r>
              <a:rPr lang="en-AU" dirty="0"/>
              <a:t>AOS 2</a:t>
            </a:r>
          </a:p>
        </p:txBody>
      </p:sp>
      <p:sp>
        <p:nvSpPr>
          <p:cNvPr id="11" name="Rounded Rectangle 10"/>
          <p:cNvSpPr/>
          <p:nvPr/>
        </p:nvSpPr>
        <p:spPr>
          <a:xfrm>
            <a:off x="557610" y="4840391"/>
            <a:ext cx="1584325" cy="6336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AU" dirty="0"/>
              <a:t>SAC </a:t>
            </a:r>
            <a:r>
              <a:rPr lang="en-AU" dirty="0" smtClean="0"/>
              <a:t>1</a:t>
            </a:r>
            <a:endParaRPr lang="en-AU" dirty="0"/>
          </a:p>
        </p:txBody>
      </p:sp>
      <p:sp>
        <p:nvSpPr>
          <p:cNvPr id="12" name="Rounded Rectangle 11"/>
          <p:cNvSpPr/>
          <p:nvPr/>
        </p:nvSpPr>
        <p:spPr>
          <a:xfrm>
            <a:off x="3581029" y="4840391"/>
            <a:ext cx="1656184" cy="6336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AU" dirty="0"/>
              <a:t>SAC 2</a:t>
            </a:r>
          </a:p>
        </p:txBody>
      </p:sp>
      <p:sp>
        <p:nvSpPr>
          <p:cNvPr id="13" name="Rounded Rectangle 12"/>
          <p:cNvSpPr/>
          <p:nvPr/>
        </p:nvSpPr>
        <p:spPr>
          <a:xfrm>
            <a:off x="6660232" y="4878638"/>
            <a:ext cx="1473754" cy="65236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AU" dirty="0"/>
              <a:t>SAC 3</a:t>
            </a:r>
          </a:p>
        </p:txBody>
      </p:sp>
      <p:cxnSp>
        <p:nvCxnSpPr>
          <p:cNvPr id="20" name="Straight Arrow Connector 19"/>
          <p:cNvCxnSpPr>
            <a:stCxn id="7" idx="2"/>
            <a:endCxn id="8" idx="0"/>
          </p:cNvCxnSpPr>
          <p:nvPr/>
        </p:nvCxnSpPr>
        <p:spPr>
          <a:xfrm flipH="1">
            <a:off x="1349772" y="3284860"/>
            <a:ext cx="3037558" cy="503141"/>
          </a:xfrm>
          <a:prstGeom prst="straightConnector1">
            <a:avLst/>
          </a:prstGeom>
          <a:ln w="22733">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endCxn id="9" idx="0"/>
          </p:cNvCxnSpPr>
          <p:nvPr/>
        </p:nvCxnSpPr>
        <p:spPr>
          <a:xfrm>
            <a:off x="4392018" y="3283821"/>
            <a:ext cx="0" cy="504180"/>
          </a:xfrm>
          <a:prstGeom prst="straightConnector1">
            <a:avLst/>
          </a:prstGeom>
          <a:ln w="22733">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endCxn id="13" idx="0"/>
          </p:cNvCxnSpPr>
          <p:nvPr/>
        </p:nvCxnSpPr>
        <p:spPr>
          <a:xfrm>
            <a:off x="7397109" y="4463399"/>
            <a:ext cx="0" cy="415239"/>
          </a:xfrm>
          <a:prstGeom prst="straightConnector1">
            <a:avLst/>
          </a:prstGeom>
          <a:ln w="22733">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9" idx="2"/>
            <a:endCxn id="12" idx="0"/>
          </p:cNvCxnSpPr>
          <p:nvPr/>
        </p:nvCxnSpPr>
        <p:spPr>
          <a:xfrm>
            <a:off x="4392018" y="4404163"/>
            <a:ext cx="17103" cy="436228"/>
          </a:xfrm>
          <a:prstGeom prst="straightConnector1">
            <a:avLst/>
          </a:prstGeom>
          <a:ln w="22733">
            <a:tailEnd type="arrow"/>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6228184" y="3806428"/>
            <a:ext cx="2016224" cy="616162"/>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r>
              <a:rPr lang="en-AU" dirty="0"/>
              <a:t>AOS </a:t>
            </a:r>
            <a:r>
              <a:rPr lang="en-AU" dirty="0" smtClean="0"/>
              <a:t>3</a:t>
            </a:r>
            <a:endParaRPr lang="en-AU" dirty="0"/>
          </a:p>
        </p:txBody>
      </p:sp>
      <p:cxnSp>
        <p:nvCxnSpPr>
          <p:cNvPr id="36" name="Straight Arrow Connector 35"/>
          <p:cNvCxnSpPr>
            <a:stCxn id="7" idx="2"/>
            <a:endCxn id="18" idx="0"/>
          </p:cNvCxnSpPr>
          <p:nvPr/>
        </p:nvCxnSpPr>
        <p:spPr>
          <a:xfrm>
            <a:off x="4387330" y="3284860"/>
            <a:ext cx="2848966" cy="521568"/>
          </a:xfrm>
          <a:prstGeom prst="straightConnector1">
            <a:avLst/>
          </a:prstGeom>
          <a:ln w="22733">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a:off x="1259632" y="4444640"/>
            <a:ext cx="0" cy="395751"/>
          </a:xfrm>
          <a:prstGeom prst="straightConnector1">
            <a:avLst/>
          </a:prstGeom>
          <a:ln w="22733">
            <a:tailEnd type="arrow"/>
          </a:ln>
        </p:spPr>
        <p:style>
          <a:lnRef idx="1">
            <a:schemeClr val="accent1"/>
          </a:lnRef>
          <a:fillRef idx="0">
            <a:schemeClr val="accent1"/>
          </a:fillRef>
          <a:effectRef idx="0">
            <a:schemeClr val="accent1"/>
          </a:effectRef>
          <a:fontRef idx="minor">
            <a:schemeClr val="tx1"/>
          </a:fontRef>
        </p:style>
      </p:cxnSp>
      <p:sp>
        <p:nvSpPr>
          <p:cNvPr id="59" name="Rounded Rectangle 58"/>
          <p:cNvSpPr/>
          <p:nvPr/>
        </p:nvSpPr>
        <p:spPr>
          <a:xfrm>
            <a:off x="3415184" y="6073700"/>
            <a:ext cx="1944290" cy="616162"/>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a:defRPr/>
            </a:pPr>
            <a:r>
              <a:rPr lang="en-AU" dirty="0" smtClean="0"/>
              <a:t>EXAM</a:t>
            </a:r>
            <a:endParaRPr lang="en-AU" dirty="0"/>
          </a:p>
        </p:txBody>
      </p:sp>
      <p:cxnSp>
        <p:nvCxnSpPr>
          <p:cNvPr id="73" name="Straight Arrow Connector 72"/>
          <p:cNvCxnSpPr>
            <a:endCxn id="59" idx="0"/>
          </p:cNvCxnSpPr>
          <p:nvPr/>
        </p:nvCxnSpPr>
        <p:spPr>
          <a:xfrm flipH="1">
            <a:off x="4387329" y="5530999"/>
            <a:ext cx="3014593" cy="542701"/>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76" name="Straight Arrow Connector 75"/>
          <p:cNvCxnSpPr/>
          <p:nvPr/>
        </p:nvCxnSpPr>
        <p:spPr>
          <a:xfrm>
            <a:off x="4368044" y="5530999"/>
            <a:ext cx="17103" cy="436228"/>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77" name="Straight Arrow Connector 76"/>
          <p:cNvCxnSpPr/>
          <p:nvPr/>
        </p:nvCxnSpPr>
        <p:spPr>
          <a:xfrm>
            <a:off x="1259632" y="5552132"/>
            <a:ext cx="2848966" cy="521568"/>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3278804891"/>
      </p:ext>
    </p:extLst>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Trends- A long-term general movement or change in frequency, usually either upward or downwards, </a:t>
            </a:r>
            <a:r>
              <a:rPr lang="en-US" dirty="0" err="1" smtClean="0"/>
              <a:t>i.e</a:t>
            </a:r>
            <a:r>
              <a:rPr lang="en-US" dirty="0" smtClean="0"/>
              <a:t> upward trend in a disease or unhealthy </a:t>
            </a:r>
            <a:r>
              <a:rPr lang="en-US" dirty="0" err="1" smtClean="0"/>
              <a:t>behaviour</a:t>
            </a:r>
            <a:r>
              <a:rPr lang="en-US" dirty="0" smtClean="0"/>
              <a:t> means that it is becoming more frequent. </a:t>
            </a:r>
            <a:endParaRPr lang="en-US" dirty="0"/>
          </a:p>
        </p:txBody>
      </p:sp>
      <p:sp>
        <p:nvSpPr>
          <p:cNvPr id="3" name="Title 2"/>
          <p:cNvSpPr>
            <a:spLocks noGrp="1"/>
          </p:cNvSpPr>
          <p:nvPr>
            <p:ph type="title"/>
          </p:nvPr>
        </p:nvSpPr>
        <p:spPr/>
        <p:txBody>
          <a:bodyPr/>
          <a:lstStyle/>
          <a:p>
            <a:r>
              <a:rPr lang="en-US" dirty="0" smtClean="0"/>
              <a:t>Trends</a:t>
            </a:r>
            <a:endParaRPr lang="en-US" dirty="0"/>
          </a:p>
        </p:txBody>
      </p:sp>
    </p:spTree>
    <p:extLst>
      <p:ext uri="{BB962C8B-B14F-4D97-AF65-F5344CB8AC3E}">
        <p14:creationId xmlns:p14="http://schemas.microsoft.com/office/powerpoint/2010/main" val="426500635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measurement of the health status of a country is very important for enabling the development of health policies and programs. The research and statistics undertaken can provide information needed for disease prevention and treatment. </a:t>
            </a:r>
          </a:p>
          <a:p>
            <a:endParaRPr lang="en-US" dirty="0"/>
          </a:p>
          <a:p>
            <a:r>
              <a:rPr lang="en-US" dirty="0" smtClean="0"/>
              <a:t>Monitoring health trends over time is important to look at the development of disease patterns and health of a population. </a:t>
            </a:r>
            <a:endParaRPr lang="en-US" dirty="0"/>
          </a:p>
        </p:txBody>
      </p:sp>
      <p:sp>
        <p:nvSpPr>
          <p:cNvPr id="3" name="Title 2"/>
          <p:cNvSpPr>
            <a:spLocks noGrp="1"/>
          </p:cNvSpPr>
          <p:nvPr>
            <p:ph type="title"/>
          </p:nvPr>
        </p:nvSpPr>
        <p:spPr/>
        <p:txBody>
          <a:bodyPr/>
          <a:lstStyle/>
          <a:p>
            <a:r>
              <a:rPr lang="en-US" dirty="0" smtClean="0"/>
              <a:t>Trends</a:t>
            </a:r>
            <a:endParaRPr lang="en-US" dirty="0"/>
          </a:p>
        </p:txBody>
      </p:sp>
    </p:spTree>
    <p:extLst>
      <p:ext uri="{BB962C8B-B14F-4D97-AF65-F5344CB8AC3E}">
        <p14:creationId xmlns:p14="http://schemas.microsoft.com/office/powerpoint/2010/main" val="204284225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Complete activity relating to Graph 1 in student handout</a:t>
            </a:r>
            <a:endParaRPr lang="en-US" dirty="0"/>
          </a:p>
        </p:txBody>
      </p:sp>
      <p:sp>
        <p:nvSpPr>
          <p:cNvPr id="3" name="Title 2"/>
          <p:cNvSpPr>
            <a:spLocks noGrp="1"/>
          </p:cNvSpPr>
          <p:nvPr>
            <p:ph type="title"/>
          </p:nvPr>
        </p:nvSpPr>
        <p:spPr/>
        <p:txBody>
          <a:bodyPr/>
          <a:lstStyle/>
          <a:p>
            <a:r>
              <a:rPr lang="en-US" dirty="0" smtClean="0"/>
              <a:t>Activity</a:t>
            </a:r>
            <a:endParaRPr lang="en-US" dirty="0"/>
          </a:p>
        </p:txBody>
      </p:sp>
    </p:spTree>
    <p:extLst>
      <p:ext uri="{BB962C8B-B14F-4D97-AF65-F5344CB8AC3E}">
        <p14:creationId xmlns:p14="http://schemas.microsoft.com/office/powerpoint/2010/main" val="382712096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Incidence- The number or rate of new cases of a particular condition during a specific time.</a:t>
            </a:r>
          </a:p>
          <a:p>
            <a:endParaRPr lang="en-US" dirty="0"/>
          </a:p>
          <a:p>
            <a:r>
              <a:rPr lang="en-US" dirty="0" smtClean="0"/>
              <a:t>Prevalence- The number or proportion of cases of a particular disease or condition present in a present in a population at a given time (AIHW 2008)</a:t>
            </a:r>
            <a:endParaRPr lang="en-US" dirty="0"/>
          </a:p>
        </p:txBody>
      </p:sp>
      <p:sp>
        <p:nvSpPr>
          <p:cNvPr id="3" name="Title 2"/>
          <p:cNvSpPr>
            <a:spLocks noGrp="1"/>
          </p:cNvSpPr>
          <p:nvPr>
            <p:ph type="title"/>
          </p:nvPr>
        </p:nvSpPr>
        <p:spPr/>
        <p:txBody>
          <a:bodyPr/>
          <a:lstStyle/>
          <a:p>
            <a:r>
              <a:rPr lang="en-US" dirty="0" smtClean="0"/>
              <a:t>Incidence &amp; Prevalence</a:t>
            </a:r>
            <a:endParaRPr lang="en-US" dirty="0"/>
          </a:p>
        </p:txBody>
      </p:sp>
    </p:spTree>
    <p:extLst>
      <p:ext uri="{BB962C8B-B14F-4D97-AF65-F5344CB8AC3E}">
        <p14:creationId xmlns:p14="http://schemas.microsoft.com/office/powerpoint/2010/main" val="28997910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commonly used measures of mortality and morbidity are useful in telling us about the health of a population. They are inadequate however for assessing the people that are not ill. </a:t>
            </a:r>
          </a:p>
          <a:p>
            <a:endParaRPr lang="en-US" dirty="0"/>
          </a:p>
          <a:p>
            <a:r>
              <a:rPr lang="en-US" dirty="0" smtClean="0"/>
              <a:t>During the past few decade new health indicators or health outcome measures have been developed to assist in the analysis of the consequences of disease. We will look at some of them now.</a:t>
            </a:r>
          </a:p>
          <a:p>
            <a:pPr marL="45720" indent="0">
              <a:buNone/>
            </a:pPr>
            <a:endParaRPr lang="en-US" dirty="0"/>
          </a:p>
        </p:txBody>
      </p:sp>
      <p:sp>
        <p:nvSpPr>
          <p:cNvPr id="3" name="Title 2"/>
          <p:cNvSpPr>
            <a:spLocks noGrp="1"/>
          </p:cNvSpPr>
          <p:nvPr>
            <p:ph type="title"/>
          </p:nvPr>
        </p:nvSpPr>
        <p:spPr/>
        <p:txBody>
          <a:bodyPr/>
          <a:lstStyle/>
          <a:p>
            <a:r>
              <a:rPr lang="en-US" dirty="0" smtClean="0"/>
              <a:t>Burden of disease</a:t>
            </a:r>
            <a:endParaRPr lang="en-US" dirty="0"/>
          </a:p>
        </p:txBody>
      </p:sp>
    </p:spTree>
    <p:extLst>
      <p:ext uri="{BB962C8B-B14F-4D97-AF65-F5344CB8AC3E}">
        <p14:creationId xmlns:p14="http://schemas.microsoft.com/office/powerpoint/2010/main" val="5389432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measure of burden of disease, one DALY equals one year of healthy life lost due to premature death and time lived with illness, disease or injury.</a:t>
            </a:r>
          </a:p>
          <a:p>
            <a:pPr marL="45720" indent="0">
              <a:buNone/>
            </a:pPr>
            <a:r>
              <a:rPr lang="en-US" dirty="0" smtClean="0"/>
              <a:t> </a:t>
            </a:r>
            <a:endParaRPr lang="en-US" dirty="0"/>
          </a:p>
          <a:p>
            <a:endParaRPr lang="en-US" dirty="0" smtClean="0"/>
          </a:p>
          <a:p>
            <a:r>
              <a:rPr lang="en-US" dirty="0" smtClean="0"/>
              <a:t>The use of DALY’s as a measurement of health status allows the assessment of how much illness or disease exists in a population and the effect it has on the populations quality of life. </a:t>
            </a:r>
            <a:endParaRPr lang="en-US" dirty="0"/>
          </a:p>
        </p:txBody>
      </p:sp>
      <p:sp>
        <p:nvSpPr>
          <p:cNvPr id="3" name="Title 2"/>
          <p:cNvSpPr>
            <a:spLocks noGrp="1"/>
          </p:cNvSpPr>
          <p:nvPr>
            <p:ph type="title"/>
          </p:nvPr>
        </p:nvSpPr>
        <p:spPr/>
        <p:txBody>
          <a:bodyPr/>
          <a:lstStyle/>
          <a:p>
            <a:r>
              <a:rPr lang="en-US" dirty="0"/>
              <a:t>Disability adjusted life years (DALYs) </a:t>
            </a:r>
            <a:br>
              <a:rPr lang="en-US" dirty="0"/>
            </a:br>
            <a:endParaRPr lang="en-US" dirty="0"/>
          </a:p>
        </p:txBody>
      </p:sp>
    </p:spTree>
    <p:extLst>
      <p:ext uri="{BB962C8B-B14F-4D97-AF65-F5344CB8AC3E}">
        <p14:creationId xmlns:p14="http://schemas.microsoft.com/office/powerpoint/2010/main" val="144235160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measure of the impact of diseases and injuries, specifically it measures the gap between current health status and an ideal situation where everyone lives to an old age free of disease and disability . Burden of disease is measured in a unit called the DALY. </a:t>
            </a:r>
            <a:endParaRPr lang="en-US" dirty="0"/>
          </a:p>
        </p:txBody>
      </p:sp>
      <p:sp>
        <p:nvSpPr>
          <p:cNvPr id="3" name="Title 2"/>
          <p:cNvSpPr>
            <a:spLocks noGrp="1"/>
          </p:cNvSpPr>
          <p:nvPr>
            <p:ph type="title"/>
          </p:nvPr>
        </p:nvSpPr>
        <p:spPr/>
        <p:txBody>
          <a:bodyPr/>
          <a:lstStyle/>
          <a:p>
            <a:r>
              <a:rPr lang="en-US" dirty="0" smtClean="0"/>
              <a:t>Burden of disease definition</a:t>
            </a:r>
            <a:endParaRPr lang="en-US" dirty="0"/>
          </a:p>
        </p:txBody>
      </p:sp>
    </p:spTree>
    <p:extLst>
      <p:ext uri="{BB962C8B-B14F-4D97-AF65-F5344CB8AC3E}">
        <p14:creationId xmlns:p14="http://schemas.microsoft.com/office/powerpoint/2010/main" val="76867153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Complete questions relating to Graph 2 of student handout</a:t>
            </a:r>
            <a:endParaRPr lang="en-US" dirty="0"/>
          </a:p>
        </p:txBody>
      </p:sp>
      <p:sp>
        <p:nvSpPr>
          <p:cNvPr id="3" name="Title 2"/>
          <p:cNvSpPr>
            <a:spLocks noGrp="1"/>
          </p:cNvSpPr>
          <p:nvPr>
            <p:ph type="title"/>
          </p:nvPr>
        </p:nvSpPr>
        <p:spPr/>
        <p:txBody>
          <a:bodyPr/>
          <a:lstStyle/>
          <a:p>
            <a:r>
              <a:rPr lang="en-US" dirty="0" smtClean="0"/>
              <a:t>Activity</a:t>
            </a:r>
            <a:endParaRPr lang="en-US" dirty="0"/>
          </a:p>
        </p:txBody>
      </p:sp>
    </p:spTree>
    <p:extLst>
      <p:ext uri="{BB962C8B-B14F-4D97-AF65-F5344CB8AC3E}">
        <p14:creationId xmlns:p14="http://schemas.microsoft.com/office/powerpoint/2010/main" val="38024651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a:solidFill>
                  <a:srgbClr val="800080"/>
                </a:solidFill>
              </a:rPr>
              <a:t>WHO</a:t>
            </a:r>
            <a:r>
              <a:rPr lang="en-US" dirty="0"/>
              <a:t> –  ‘Who are you?’ Tell me something about yourself.</a:t>
            </a:r>
          </a:p>
          <a:p>
            <a:endParaRPr lang="en-US" dirty="0"/>
          </a:p>
          <a:p>
            <a:r>
              <a:rPr lang="en-US" b="1" dirty="0">
                <a:solidFill>
                  <a:srgbClr val="800080"/>
                </a:solidFill>
              </a:rPr>
              <a:t>WHERE</a:t>
            </a:r>
            <a:r>
              <a:rPr lang="en-US" dirty="0"/>
              <a:t> – ‘Where is it you want your future to go’? (goal/ career/ job, etc.)</a:t>
            </a:r>
          </a:p>
          <a:p>
            <a:endParaRPr lang="en-US" dirty="0"/>
          </a:p>
          <a:p>
            <a:r>
              <a:rPr lang="en-US" b="1" dirty="0">
                <a:solidFill>
                  <a:srgbClr val="800080"/>
                </a:solidFill>
              </a:rPr>
              <a:t>WHAT</a:t>
            </a:r>
            <a:r>
              <a:rPr lang="en-US" dirty="0"/>
              <a:t> – ‘What do you think H &amp; HD is about?’</a:t>
            </a:r>
          </a:p>
          <a:p>
            <a:endParaRPr lang="en-US" dirty="0"/>
          </a:p>
          <a:p>
            <a:r>
              <a:rPr lang="en-US" b="1" dirty="0">
                <a:solidFill>
                  <a:srgbClr val="800080"/>
                </a:solidFill>
              </a:rPr>
              <a:t>WHY</a:t>
            </a:r>
            <a:r>
              <a:rPr lang="en-US" dirty="0"/>
              <a:t> – ‘Why did you choose this subject?’</a:t>
            </a:r>
          </a:p>
          <a:p>
            <a:endParaRPr lang="en-US" dirty="0"/>
          </a:p>
          <a:p>
            <a:r>
              <a:rPr lang="en-US" b="1" dirty="0">
                <a:solidFill>
                  <a:srgbClr val="800080"/>
                </a:solidFill>
              </a:rPr>
              <a:t>WHEN</a:t>
            </a:r>
            <a:r>
              <a:rPr lang="en-US" dirty="0"/>
              <a:t> – ‘When will you get there?’</a:t>
            </a:r>
          </a:p>
          <a:p>
            <a:endParaRPr lang="en-AU" dirty="0"/>
          </a:p>
        </p:txBody>
      </p:sp>
      <p:sp>
        <p:nvSpPr>
          <p:cNvPr id="3" name="Title 2"/>
          <p:cNvSpPr>
            <a:spLocks noGrp="1"/>
          </p:cNvSpPr>
          <p:nvPr>
            <p:ph type="title"/>
          </p:nvPr>
        </p:nvSpPr>
        <p:spPr/>
        <p:txBody>
          <a:bodyPr/>
          <a:lstStyle/>
          <a:p>
            <a:r>
              <a:rPr lang="en-AU" dirty="0" smtClean="0"/>
              <a:t>Tell me About yourself?</a:t>
            </a:r>
            <a:endParaRPr lang="en-AU" dirty="0"/>
          </a:p>
        </p:txBody>
      </p:sp>
    </p:spTree>
    <p:extLst>
      <p:ext uri="{BB962C8B-B14F-4D97-AF65-F5344CB8AC3E}">
        <p14:creationId xmlns:p14="http://schemas.microsoft.com/office/powerpoint/2010/main" val="39466434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9" y="1719070"/>
            <a:ext cx="8465364" cy="4878281"/>
          </a:xfrm>
        </p:spPr>
        <p:txBody>
          <a:bodyPr>
            <a:normAutofit/>
          </a:bodyPr>
          <a:lstStyle/>
          <a:p>
            <a:pPr marL="514350" indent="-514350">
              <a:buFont typeface="+mj-lt"/>
              <a:buAutoNum type="arabicPeriod"/>
            </a:pPr>
            <a:r>
              <a:rPr lang="en-AU" sz="2400" dirty="0"/>
              <a:t>Your walking down your street and you run into a friend, their initial greeting is ‘</a:t>
            </a:r>
            <a:r>
              <a:rPr lang="en-AU" sz="2400" i="1" dirty="0"/>
              <a:t>How are you</a:t>
            </a:r>
            <a:r>
              <a:rPr lang="en-AU" sz="2400" dirty="0"/>
              <a:t>?’. When responding  to this common question what aspects of our </a:t>
            </a:r>
            <a:r>
              <a:rPr lang="en-AU" sz="2400" i="1" dirty="0">
                <a:solidFill>
                  <a:srgbClr val="FF0000"/>
                </a:solidFill>
              </a:rPr>
              <a:t>‘health</a:t>
            </a:r>
            <a:r>
              <a:rPr lang="en-AU" sz="2400" i="1" dirty="0"/>
              <a:t>’ </a:t>
            </a:r>
            <a:r>
              <a:rPr lang="en-AU" sz="2400" dirty="0"/>
              <a:t>do we refer to?</a:t>
            </a:r>
          </a:p>
          <a:p>
            <a:pPr marL="514350" indent="-514350">
              <a:buNone/>
            </a:pPr>
            <a:endParaRPr lang="en-AU" sz="2400" dirty="0"/>
          </a:p>
          <a:p>
            <a:pPr marL="514350" indent="-514350">
              <a:buAutoNum type="arabicPeriod" startAt="2"/>
            </a:pPr>
            <a:r>
              <a:rPr lang="en-AU" sz="2400" dirty="0"/>
              <a:t>brainstorm on the board factors you think of when you hear the term </a:t>
            </a:r>
            <a:r>
              <a:rPr lang="en-AU" sz="2400" dirty="0">
                <a:solidFill>
                  <a:srgbClr val="FF0000"/>
                </a:solidFill>
              </a:rPr>
              <a:t>‘</a:t>
            </a:r>
            <a:r>
              <a:rPr lang="en-AU" sz="2400" i="1" dirty="0">
                <a:solidFill>
                  <a:srgbClr val="FF0000"/>
                </a:solidFill>
              </a:rPr>
              <a:t>health</a:t>
            </a:r>
            <a:r>
              <a:rPr lang="en-AU" sz="2400" dirty="0">
                <a:solidFill>
                  <a:srgbClr val="FF0000"/>
                </a:solidFill>
              </a:rPr>
              <a:t>’.</a:t>
            </a:r>
          </a:p>
          <a:p>
            <a:pPr marL="514350" indent="-514350">
              <a:buAutoNum type="arabicPeriod" startAt="2"/>
            </a:pPr>
            <a:endParaRPr lang="en-AU" sz="2400" dirty="0"/>
          </a:p>
          <a:p>
            <a:pPr marL="514350" indent="-514350">
              <a:buAutoNum type="arabicPeriod" startAt="2"/>
            </a:pPr>
            <a:r>
              <a:rPr lang="en-AU" sz="2400" dirty="0"/>
              <a:t>Draw and annotate a diagram of a healthy person</a:t>
            </a:r>
          </a:p>
          <a:p>
            <a:pPr marL="514350" indent="-514350">
              <a:buAutoNum type="arabicPeriod" startAt="2"/>
            </a:pPr>
            <a:endParaRPr lang="en-AU" sz="2400" dirty="0"/>
          </a:p>
          <a:p>
            <a:pPr marL="514350" indent="-514350">
              <a:buNone/>
            </a:pPr>
            <a:endParaRPr lang="en-AU" sz="2400" dirty="0"/>
          </a:p>
          <a:p>
            <a:pPr>
              <a:buNone/>
            </a:pPr>
            <a:endParaRPr lang="en-AU" sz="2400" dirty="0"/>
          </a:p>
          <a:p>
            <a:pPr>
              <a:buNone/>
            </a:pPr>
            <a:endParaRPr lang="en-AU" sz="2400" dirty="0"/>
          </a:p>
          <a:p>
            <a:endParaRPr lang="en-AU" sz="2400" dirty="0"/>
          </a:p>
        </p:txBody>
      </p:sp>
      <p:sp>
        <p:nvSpPr>
          <p:cNvPr id="3" name="Title 2"/>
          <p:cNvSpPr>
            <a:spLocks noGrp="1"/>
          </p:cNvSpPr>
          <p:nvPr>
            <p:ph type="title"/>
          </p:nvPr>
        </p:nvSpPr>
        <p:spPr/>
        <p:txBody>
          <a:bodyPr/>
          <a:lstStyle/>
          <a:p>
            <a:r>
              <a:rPr lang="en-AU" b="1" dirty="0">
                <a:solidFill>
                  <a:srgbClr val="92D050"/>
                </a:solidFill>
                <a:effectLst>
                  <a:outerShdw blurRad="38100" dist="38100" dir="2700000" algn="tl">
                    <a:srgbClr val="000000">
                      <a:alpha val="43137"/>
                    </a:srgbClr>
                  </a:outerShdw>
                </a:effectLst>
                <a:latin typeface="Andalus" pitchFamily="18" charset="-78"/>
                <a:cs typeface="Andalus" pitchFamily="18" charset="-78"/>
              </a:rPr>
              <a:t>What is Health? . . . Task</a:t>
            </a:r>
            <a:endParaRPr lang="en-AU" dirty="0">
              <a:solidFill>
                <a:srgbClr val="92D050"/>
              </a:solidFill>
            </a:endParaRPr>
          </a:p>
        </p:txBody>
      </p:sp>
    </p:spTree>
    <p:extLst>
      <p:ext uri="{BB962C8B-B14F-4D97-AF65-F5344CB8AC3E}">
        <p14:creationId xmlns:p14="http://schemas.microsoft.com/office/powerpoint/2010/main" val="18811080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b="1" dirty="0">
                <a:ln w="10541" cmpd="sng">
                  <a:solidFill>
                    <a:schemeClr val="accent1">
                      <a:shade val="88000"/>
                      <a:satMod val="110000"/>
                    </a:schemeClr>
                  </a:solidFill>
                  <a:prstDash val="solid"/>
                </a:ln>
                <a:solidFill>
                  <a:schemeClr val="accent6">
                    <a:lumMod val="50000"/>
                  </a:schemeClr>
                </a:solidFill>
              </a:rPr>
              <a:t>Title: </a:t>
            </a:r>
            <a:r>
              <a:rPr lang="en-US" dirty="0"/>
              <a:t>Introduction to </a:t>
            </a:r>
            <a:r>
              <a:rPr lang="en-US" dirty="0" smtClean="0"/>
              <a:t>Health</a:t>
            </a:r>
            <a:endParaRPr lang="en-US" dirty="0"/>
          </a:p>
          <a:p>
            <a:pPr marL="0" indent="0">
              <a:buNone/>
            </a:pPr>
            <a:endParaRPr lang="en-US" dirty="0"/>
          </a:p>
          <a:p>
            <a:pPr marL="0" indent="0">
              <a:buNone/>
            </a:pPr>
            <a:endParaRPr lang="en-US" dirty="0"/>
          </a:p>
          <a:p>
            <a:pPr marL="0" indent="0">
              <a:buNone/>
            </a:pPr>
            <a:r>
              <a:rPr lang="en-US" b="1" dirty="0">
                <a:ln w="10541" cmpd="sng">
                  <a:solidFill>
                    <a:schemeClr val="accent1">
                      <a:shade val="88000"/>
                      <a:satMod val="110000"/>
                    </a:schemeClr>
                  </a:solidFill>
                  <a:prstDash val="solid"/>
                </a:ln>
                <a:solidFill>
                  <a:schemeClr val="accent6">
                    <a:lumMod val="50000"/>
                  </a:schemeClr>
                </a:solidFill>
              </a:rPr>
              <a:t>Success Criteria:</a:t>
            </a:r>
          </a:p>
          <a:p>
            <a:r>
              <a:rPr lang="en-US" dirty="0"/>
              <a:t>I can define the WHO definition of health</a:t>
            </a:r>
            <a:r>
              <a:rPr lang="en-US" dirty="0" smtClean="0"/>
              <a:t>.</a:t>
            </a:r>
          </a:p>
          <a:p>
            <a:r>
              <a:rPr lang="en-US" dirty="0"/>
              <a:t>I can classify scenarios as physical, social, or mental health.</a:t>
            </a:r>
          </a:p>
          <a:p>
            <a:pPr marL="45720" indent="0">
              <a:buNone/>
            </a:pPr>
            <a:endParaRPr lang="en-AU" dirty="0"/>
          </a:p>
        </p:txBody>
      </p:sp>
      <p:sp>
        <p:nvSpPr>
          <p:cNvPr id="3" name="Title 2"/>
          <p:cNvSpPr>
            <a:spLocks noGrp="1"/>
          </p:cNvSpPr>
          <p:nvPr>
            <p:ph type="title"/>
          </p:nvPr>
        </p:nvSpPr>
        <p:spPr/>
        <p:txBody>
          <a:bodyPr/>
          <a:lstStyle/>
          <a:p>
            <a:r>
              <a:rPr lang="en-AU" dirty="0" smtClean="0"/>
              <a:t>Todays lesson</a:t>
            </a:r>
            <a:endParaRPr lang="en-AU" dirty="0"/>
          </a:p>
        </p:txBody>
      </p:sp>
    </p:spTree>
    <p:extLst>
      <p:ext uri="{BB962C8B-B14F-4D97-AF65-F5344CB8AC3E}">
        <p14:creationId xmlns:p14="http://schemas.microsoft.com/office/powerpoint/2010/main" val="23183933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25144"/>
          </a:xfrm>
        </p:spPr>
        <p:txBody>
          <a:bodyPr>
            <a:normAutofit/>
          </a:bodyPr>
          <a:lstStyle/>
          <a:p>
            <a:r>
              <a:rPr lang="en-AU" sz="2800" dirty="0" smtClean="0"/>
              <a:t>In 1946 the World Health Organisation (WHO) agreed on a widely known definition of health.</a:t>
            </a:r>
          </a:p>
          <a:p>
            <a:pPr>
              <a:buNone/>
            </a:pPr>
            <a:endParaRPr lang="en-AU" sz="2800" dirty="0" smtClean="0"/>
          </a:p>
          <a:p>
            <a:pPr>
              <a:buNone/>
            </a:pPr>
            <a:r>
              <a:rPr lang="en-AU" sz="2000" dirty="0" smtClean="0"/>
              <a:t>	“</a:t>
            </a:r>
            <a:r>
              <a:rPr lang="en-AU" sz="2800" i="1" dirty="0" smtClean="0">
                <a:solidFill>
                  <a:srgbClr val="FF0000"/>
                </a:solidFill>
              </a:rPr>
              <a:t>Health </a:t>
            </a:r>
            <a:r>
              <a:rPr lang="en-AU" sz="2800" i="1" dirty="0" smtClean="0"/>
              <a:t>is a state of complete physical, mental and social well-being and not merely the absence of disease or infirmity.’</a:t>
            </a:r>
          </a:p>
          <a:p>
            <a:pPr>
              <a:buNone/>
            </a:pPr>
            <a:endParaRPr lang="en-AU" sz="2800" i="1" dirty="0" smtClean="0"/>
          </a:p>
          <a:p>
            <a:pPr>
              <a:buNone/>
            </a:pPr>
            <a:endParaRPr lang="en-AU" sz="2800" i="1" dirty="0" smtClean="0"/>
          </a:p>
        </p:txBody>
      </p:sp>
      <p:sp>
        <p:nvSpPr>
          <p:cNvPr id="2" name="Title 1"/>
          <p:cNvSpPr>
            <a:spLocks noGrp="1"/>
          </p:cNvSpPr>
          <p:nvPr>
            <p:ph type="title"/>
          </p:nvPr>
        </p:nvSpPr>
        <p:spPr>
          <a:xfrm>
            <a:off x="251520" y="274638"/>
            <a:ext cx="8435280" cy="1143000"/>
          </a:xfrm>
        </p:spPr>
        <p:txBody>
          <a:bodyPr>
            <a:noAutofit/>
          </a:bodyPr>
          <a:lstStyle/>
          <a:p>
            <a:r>
              <a:rPr lang="en-AU" sz="3600" b="1" dirty="0" smtClean="0">
                <a:solidFill>
                  <a:srgbClr val="92D050"/>
                </a:solidFill>
                <a:effectLst>
                  <a:outerShdw blurRad="38100" dist="38100" dir="2700000" algn="tl">
                    <a:srgbClr val="000000">
                      <a:alpha val="43137"/>
                    </a:srgbClr>
                  </a:outerShdw>
                </a:effectLst>
                <a:latin typeface="Andalus" pitchFamily="18" charset="-78"/>
                <a:cs typeface="Andalus" pitchFamily="18" charset="-78"/>
              </a:rPr>
              <a:t>The World Health Organisation (WHO)</a:t>
            </a:r>
            <a:endParaRPr lang="en-AU" sz="3600" b="1" dirty="0">
              <a:solidFill>
                <a:srgbClr val="92D050"/>
              </a:solidFill>
              <a:effectLst>
                <a:outerShdw blurRad="38100" dist="38100" dir="2700000" algn="tl">
                  <a:srgbClr val="000000">
                    <a:alpha val="43137"/>
                  </a:srgbClr>
                </a:outerShdw>
              </a:effectLst>
              <a:latin typeface="Andalus" pitchFamily="18" charset="-78"/>
              <a:cs typeface="Andalus" pitchFamily="18" charset="-78"/>
            </a:endParaRPr>
          </a:p>
        </p:txBody>
      </p:sp>
    </p:spTree>
    <p:extLst>
      <p:ext uri="{BB962C8B-B14F-4D97-AF65-F5344CB8AC3E}">
        <p14:creationId xmlns:p14="http://schemas.microsoft.com/office/powerpoint/2010/main" val="37899565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00808"/>
            <a:ext cx="8229600" cy="4824536"/>
          </a:xfrm>
        </p:spPr>
        <p:txBody>
          <a:bodyPr>
            <a:normAutofit lnSpcReduction="10000"/>
          </a:bodyPr>
          <a:lstStyle/>
          <a:p>
            <a:pPr marL="0" indent="0">
              <a:buNone/>
            </a:pPr>
            <a:r>
              <a:rPr lang="en-AU" sz="2400" dirty="0" smtClean="0"/>
              <a:t>The WHO definition of </a:t>
            </a:r>
            <a:r>
              <a:rPr lang="en-AU" sz="2400" b="1" i="1" dirty="0" smtClean="0">
                <a:solidFill>
                  <a:srgbClr val="FF0000"/>
                </a:solidFill>
              </a:rPr>
              <a:t>health</a:t>
            </a:r>
            <a:r>
              <a:rPr lang="en-AU" sz="2400" dirty="0" smtClean="0"/>
              <a:t> is seen as limiting because:</a:t>
            </a:r>
          </a:p>
          <a:p>
            <a:endParaRPr lang="en-AU" sz="2400" dirty="0"/>
          </a:p>
          <a:p>
            <a:r>
              <a:rPr lang="en-AU" sz="2400" dirty="0" smtClean="0"/>
              <a:t>the use of word ‘</a:t>
            </a:r>
            <a:r>
              <a:rPr lang="en-AU" sz="2400" i="1" dirty="0" smtClean="0"/>
              <a:t>complete’, </a:t>
            </a:r>
            <a:endParaRPr lang="en-AU" sz="2400" i="1" dirty="0"/>
          </a:p>
          <a:p>
            <a:pPr lvl="1"/>
            <a:r>
              <a:rPr lang="en-AU" sz="2000" dirty="0" smtClean="0"/>
              <a:t>suggests ‘total’ or ‘perfect’ health; it could be argued that complete health does not exist and a better term would be </a:t>
            </a:r>
            <a:r>
              <a:rPr lang="en-AU" sz="2000" i="1" dirty="0" smtClean="0"/>
              <a:t>optimal</a:t>
            </a:r>
            <a:r>
              <a:rPr lang="en-AU" sz="2000" dirty="0" smtClean="0"/>
              <a:t>.</a:t>
            </a:r>
          </a:p>
          <a:p>
            <a:endParaRPr lang="en-AU" sz="2400" dirty="0"/>
          </a:p>
          <a:p>
            <a:r>
              <a:rPr lang="en-AU" sz="2400" dirty="0" smtClean="0"/>
              <a:t> It is too broad </a:t>
            </a:r>
          </a:p>
          <a:p>
            <a:pPr lvl="1"/>
            <a:r>
              <a:rPr lang="en-AU" sz="2000" dirty="0" smtClean="0"/>
              <a:t>does not include different population groups, people with permanent disability or disease etc.</a:t>
            </a:r>
          </a:p>
          <a:p>
            <a:pPr>
              <a:buNone/>
            </a:pPr>
            <a:endParaRPr lang="en-AU" sz="2400" dirty="0" smtClean="0"/>
          </a:p>
          <a:p>
            <a:pPr>
              <a:buNone/>
            </a:pPr>
            <a:r>
              <a:rPr lang="en-AU" sz="2400" b="1" dirty="0" smtClean="0"/>
              <a:t>	</a:t>
            </a:r>
            <a:endParaRPr lang="en-AU" sz="2400" b="1" dirty="0"/>
          </a:p>
        </p:txBody>
      </p:sp>
      <p:sp>
        <p:nvSpPr>
          <p:cNvPr id="2" name="Title 1"/>
          <p:cNvSpPr>
            <a:spLocks noGrp="1"/>
          </p:cNvSpPr>
          <p:nvPr>
            <p:ph type="title"/>
          </p:nvPr>
        </p:nvSpPr>
        <p:spPr/>
        <p:txBody>
          <a:bodyPr>
            <a:normAutofit fontScale="90000"/>
          </a:bodyPr>
          <a:lstStyle/>
          <a:p>
            <a:r>
              <a:rPr lang="en-AU" sz="3600" b="1" dirty="0" smtClean="0">
                <a:solidFill>
                  <a:srgbClr val="92D050"/>
                </a:solidFill>
                <a:effectLst>
                  <a:outerShdw blurRad="38100" dist="38100" dir="2700000" algn="tl">
                    <a:srgbClr val="000000">
                      <a:alpha val="43137"/>
                    </a:srgbClr>
                  </a:outerShdw>
                </a:effectLst>
                <a:latin typeface="Andalus" pitchFamily="18" charset="-78"/>
                <a:cs typeface="Andalus" pitchFamily="18" charset="-78"/>
              </a:rPr>
              <a:t>Limitations of WHO health definition</a:t>
            </a:r>
            <a:endParaRPr lang="en-AU" sz="3600" b="1" dirty="0">
              <a:solidFill>
                <a:srgbClr val="92D050"/>
              </a:solidFill>
              <a:effectLst>
                <a:outerShdw blurRad="38100" dist="38100" dir="2700000" algn="tl">
                  <a:srgbClr val="000000">
                    <a:alpha val="43137"/>
                  </a:srgbClr>
                </a:outerShdw>
              </a:effectLst>
              <a:latin typeface="Andalus" pitchFamily="18" charset="-78"/>
              <a:cs typeface="Andalus" pitchFamily="18" charset="-78"/>
            </a:endParaRPr>
          </a:p>
        </p:txBody>
      </p:sp>
    </p:spTree>
    <p:extLst>
      <p:ext uri="{BB962C8B-B14F-4D97-AF65-F5344CB8AC3E}">
        <p14:creationId xmlns:p14="http://schemas.microsoft.com/office/powerpoint/2010/main" val="3403990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72816"/>
            <a:ext cx="5400684" cy="4752528"/>
          </a:xfrm>
        </p:spPr>
        <p:txBody>
          <a:bodyPr>
            <a:normAutofit/>
          </a:bodyPr>
          <a:lstStyle/>
          <a:p>
            <a:r>
              <a:rPr lang="en-AU" dirty="0" smtClean="0"/>
              <a:t>The level of healthiness that a person is experiencing illustrated on a line ranging from optimal health to death. </a:t>
            </a:r>
          </a:p>
          <a:p>
            <a:endParaRPr lang="en-AU" dirty="0" smtClean="0"/>
          </a:p>
          <a:p>
            <a:r>
              <a:rPr lang="en-AU" dirty="0" smtClean="0"/>
              <a:t>Look at Figure 1.2 pg. </a:t>
            </a:r>
            <a:r>
              <a:rPr lang="en-AU" dirty="0"/>
              <a:t>4</a:t>
            </a:r>
            <a:r>
              <a:rPr lang="en-AU" dirty="0" smtClean="0"/>
              <a:t> of textbook</a:t>
            </a:r>
          </a:p>
          <a:p>
            <a:endParaRPr lang="en-AU" dirty="0" smtClean="0"/>
          </a:p>
          <a:p>
            <a:pPr lvl="1"/>
            <a:r>
              <a:rPr lang="en-US" dirty="0" smtClean="0"/>
              <a:t>Where are you located on the health continuum at the moment?</a:t>
            </a:r>
          </a:p>
          <a:p>
            <a:pPr lvl="1"/>
            <a:r>
              <a:rPr lang="en-US" dirty="0" smtClean="0"/>
              <a:t>How and why has your position on the health continuum fluctuated in the past year?</a:t>
            </a:r>
          </a:p>
          <a:p>
            <a:endParaRPr lang="en-AU" sz="2400" b="1" dirty="0"/>
          </a:p>
        </p:txBody>
      </p:sp>
      <p:sp>
        <p:nvSpPr>
          <p:cNvPr id="2" name="Title 1"/>
          <p:cNvSpPr>
            <a:spLocks noGrp="1"/>
          </p:cNvSpPr>
          <p:nvPr>
            <p:ph type="title"/>
          </p:nvPr>
        </p:nvSpPr>
        <p:spPr/>
        <p:txBody>
          <a:bodyPr>
            <a:normAutofit/>
          </a:bodyPr>
          <a:lstStyle/>
          <a:p>
            <a:r>
              <a:rPr lang="en-AU" sz="3600" b="1" dirty="0" smtClean="0">
                <a:solidFill>
                  <a:srgbClr val="92D050"/>
                </a:solidFill>
                <a:effectLst>
                  <a:outerShdw blurRad="38100" dist="38100" dir="2700000" algn="tl">
                    <a:srgbClr val="000000">
                      <a:alpha val="43137"/>
                    </a:srgbClr>
                  </a:outerShdw>
                </a:effectLst>
                <a:latin typeface="Andalus" pitchFamily="18" charset="-78"/>
                <a:cs typeface="Andalus" pitchFamily="18" charset="-78"/>
              </a:rPr>
              <a:t>Health Continuum </a:t>
            </a:r>
            <a:endParaRPr lang="en-AU" sz="3600" b="1" dirty="0">
              <a:solidFill>
                <a:srgbClr val="92D050"/>
              </a:solidFill>
              <a:effectLst>
                <a:outerShdw blurRad="38100" dist="38100" dir="2700000" algn="tl">
                  <a:srgbClr val="000000">
                    <a:alpha val="43137"/>
                  </a:srgbClr>
                </a:outerShdw>
              </a:effectLst>
              <a:latin typeface="Andalus" pitchFamily="18" charset="-78"/>
              <a:cs typeface="Andalus" pitchFamily="18" charset="-78"/>
            </a:endParaRPr>
          </a:p>
        </p:txBody>
      </p:sp>
      <p:pic>
        <p:nvPicPr>
          <p:cNvPr id="5" name="Picture 1"/>
          <p:cNvPicPr>
            <a:picLocks noChangeAspect="1" noChangeArrowheads="1"/>
          </p:cNvPicPr>
          <p:nvPr/>
        </p:nvPicPr>
        <p:blipFill>
          <a:blip r:embed="rId3" cstate="print"/>
          <a:srcRect/>
          <a:stretch>
            <a:fillRect/>
          </a:stretch>
        </p:blipFill>
        <p:spPr bwMode="auto">
          <a:xfrm>
            <a:off x="6429388" y="1500174"/>
            <a:ext cx="2214578" cy="5131629"/>
          </a:xfrm>
          <a:prstGeom prst="rect">
            <a:avLst/>
          </a:prstGeom>
          <a:noFill/>
          <a:ln w="9525">
            <a:noFill/>
            <a:miter lim="800000"/>
            <a:headEnd/>
            <a:tailEnd/>
          </a:ln>
          <a:effectLst/>
        </p:spPr>
      </p:pic>
    </p:spTree>
    <p:extLst>
      <p:ext uri="{BB962C8B-B14F-4D97-AF65-F5344CB8AC3E}">
        <p14:creationId xmlns:p14="http://schemas.microsoft.com/office/powerpoint/2010/main" val="1602315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Perspective">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2399</TotalTime>
  <Words>1586</Words>
  <Application>Microsoft Office PowerPoint</Application>
  <PresentationFormat>On-screen Show (4:3)</PresentationFormat>
  <Paragraphs>197</Paragraphs>
  <Slides>37</Slides>
  <Notes>5</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Grid</vt:lpstr>
      <vt:lpstr>Health and Human Development Unit 1 </vt:lpstr>
      <vt:lpstr>Todays lesson</vt:lpstr>
      <vt:lpstr>Unit 1</vt:lpstr>
      <vt:lpstr>Tell me About yourself?</vt:lpstr>
      <vt:lpstr>What is Health? . . . Task</vt:lpstr>
      <vt:lpstr>Todays lesson</vt:lpstr>
      <vt:lpstr>The World Health Organisation (WHO)</vt:lpstr>
      <vt:lpstr>Limitations of WHO health definition</vt:lpstr>
      <vt:lpstr>Health Continuum </vt:lpstr>
      <vt:lpstr>Activity</vt:lpstr>
      <vt:lpstr>The Dimensions of Health</vt:lpstr>
      <vt:lpstr>Dimensions of Health: Physical Health</vt:lpstr>
      <vt:lpstr>Dimensions of Health: Social Health</vt:lpstr>
      <vt:lpstr>Dimensions of Health: Mental Health</vt:lpstr>
      <vt:lpstr>Apply Your Knowledge Tom’s Case Study</vt:lpstr>
      <vt:lpstr>Todays Lesson</vt:lpstr>
      <vt:lpstr>Optimal Health</vt:lpstr>
      <vt:lpstr>OPTIMAL HEALTH… </vt:lpstr>
      <vt:lpstr>The Interrelationships between the  Dimensions of Health</vt:lpstr>
      <vt:lpstr>Independent student activity</vt:lpstr>
      <vt:lpstr>Case Study</vt:lpstr>
      <vt:lpstr>Measurements of health status</vt:lpstr>
      <vt:lpstr>PowerPoint Presentation</vt:lpstr>
      <vt:lpstr>Life Expectancy</vt:lpstr>
      <vt:lpstr>CURRENT LIFE EXPECTANCY RATES IN australia</vt:lpstr>
      <vt:lpstr>Current LIFE EXPECTANCY RATES IN AUSTRALIA</vt:lpstr>
      <vt:lpstr>Mortality</vt:lpstr>
      <vt:lpstr>Morbidity</vt:lpstr>
      <vt:lpstr>Mortality &amp; Morbidity Data</vt:lpstr>
      <vt:lpstr>Trends</vt:lpstr>
      <vt:lpstr>Trends</vt:lpstr>
      <vt:lpstr>Activity</vt:lpstr>
      <vt:lpstr>Incidence &amp; Prevalence</vt:lpstr>
      <vt:lpstr>Burden of disease</vt:lpstr>
      <vt:lpstr>Disability adjusted life years (DALYs)  </vt:lpstr>
      <vt:lpstr>Burden of disease definition</vt:lpstr>
      <vt:lpstr>Activity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of Health and Human Development</dc:title>
  <dc:creator>Education</dc:creator>
  <cp:lastModifiedBy>Kenely, Samantha</cp:lastModifiedBy>
  <cp:revision>163</cp:revision>
  <dcterms:created xsi:type="dcterms:W3CDTF">2010-12-09T01:04:02Z</dcterms:created>
  <dcterms:modified xsi:type="dcterms:W3CDTF">2013-02-13T23:04:31Z</dcterms:modified>
</cp:coreProperties>
</file>